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7" r:id="rId2"/>
    <p:sldId id="264" r:id="rId3"/>
    <p:sldId id="265" r:id="rId4"/>
    <p:sldId id="266" r:id="rId5"/>
    <p:sldId id="258" r:id="rId6"/>
    <p:sldId id="267" r:id="rId7"/>
    <p:sldId id="259"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70A7"/>
    <a:srgbClr val="840001"/>
    <a:srgbClr val="2B6CA4"/>
    <a:srgbClr val="0070C0"/>
    <a:srgbClr val="0E4EA6"/>
    <a:srgbClr val="2C6CA4"/>
    <a:srgbClr val="0A47A6"/>
    <a:srgbClr val="2D6C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348"/>
    <p:restoredTop sz="96604"/>
  </p:normalViewPr>
  <p:slideViewPr>
    <p:cSldViewPr snapToGrid="0" snapToObjects="1">
      <p:cViewPr varScale="1">
        <p:scale>
          <a:sx n="134" d="100"/>
          <a:sy n="134" d="100"/>
        </p:scale>
        <p:origin x="20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72B35C-96EF-6F40-A4CC-DBCBF045C267}" type="datetimeFigureOut">
              <a:rPr lang="en-US" smtClean="0"/>
              <a:t>2/8/22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10204D-3907-5846-968C-FBDFA1508692}" type="slidenum">
              <a:rPr lang="en-US" smtClean="0"/>
              <a:t>‹#›</a:t>
            </a:fld>
            <a:endParaRPr lang="en-US"/>
          </a:p>
        </p:txBody>
      </p:sp>
    </p:spTree>
    <p:extLst>
      <p:ext uri="{BB962C8B-B14F-4D97-AF65-F5344CB8AC3E}">
        <p14:creationId xmlns:p14="http://schemas.microsoft.com/office/powerpoint/2010/main" val="1404410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10204D-3907-5846-968C-FBDFA1508692}" type="slidenum">
              <a:rPr lang="en-US" smtClean="0"/>
              <a:t>1</a:t>
            </a:fld>
            <a:endParaRPr lang="en-US"/>
          </a:p>
        </p:txBody>
      </p:sp>
    </p:spTree>
    <p:extLst>
      <p:ext uri="{BB962C8B-B14F-4D97-AF65-F5344CB8AC3E}">
        <p14:creationId xmlns:p14="http://schemas.microsoft.com/office/powerpoint/2010/main" val="748761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10204D-3907-5846-968C-FBDFA1508692}" type="slidenum">
              <a:rPr lang="en-US" smtClean="0"/>
              <a:t>2</a:t>
            </a:fld>
            <a:endParaRPr lang="en-US"/>
          </a:p>
        </p:txBody>
      </p:sp>
    </p:spTree>
    <p:extLst>
      <p:ext uri="{BB962C8B-B14F-4D97-AF65-F5344CB8AC3E}">
        <p14:creationId xmlns:p14="http://schemas.microsoft.com/office/powerpoint/2010/main" val="3866111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10204D-3907-5846-968C-FBDFA1508692}" type="slidenum">
              <a:rPr lang="en-US" smtClean="0"/>
              <a:t>3</a:t>
            </a:fld>
            <a:endParaRPr lang="en-US"/>
          </a:p>
        </p:txBody>
      </p:sp>
    </p:spTree>
    <p:extLst>
      <p:ext uri="{BB962C8B-B14F-4D97-AF65-F5344CB8AC3E}">
        <p14:creationId xmlns:p14="http://schemas.microsoft.com/office/powerpoint/2010/main" val="1136713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10204D-3907-5846-968C-FBDFA1508692}" type="slidenum">
              <a:rPr lang="en-US" smtClean="0"/>
              <a:t>4</a:t>
            </a:fld>
            <a:endParaRPr lang="en-US"/>
          </a:p>
        </p:txBody>
      </p:sp>
    </p:spTree>
    <p:extLst>
      <p:ext uri="{BB962C8B-B14F-4D97-AF65-F5344CB8AC3E}">
        <p14:creationId xmlns:p14="http://schemas.microsoft.com/office/powerpoint/2010/main" val="3287244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10204D-3907-5846-968C-FBDFA1508692}" type="slidenum">
              <a:rPr lang="en-US" smtClean="0"/>
              <a:t>5</a:t>
            </a:fld>
            <a:endParaRPr lang="en-US"/>
          </a:p>
        </p:txBody>
      </p:sp>
    </p:spTree>
    <p:extLst>
      <p:ext uri="{BB962C8B-B14F-4D97-AF65-F5344CB8AC3E}">
        <p14:creationId xmlns:p14="http://schemas.microsoft.com/office/powerpoint/2010/main" val="320231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What can the Government of Ontario do to help museums rebuild?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The Ontario Museum Association proposes a concrete and actionable strategy.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[Appear 1] On the basis of an audit of Ontario’s museums, conducted in collaboration with the Office of the Auditor General of Ontario, we propose three targeted recommendations be added to Ontario’s 2022 Budget.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1. </a:t>
            </a:r>
            <a:r>
              <a:rPr lang="en-CA" sz="1200" b="0" i="0" kern="1200" dirty="0">
                <a:solidFill>
                  <a:schemeClr val="tx1"/>
                </a:solidFill>
                <a:effectLst/>
                <a:latin typeface="+mn-lt"/>
                <a:ea typeface="+mn-ea"/>
                <a:cs typeface="+mn-cs"/>
              </a:rPr>
              <a:t>an Ontario Museum Relief Fund of 10 million dollars, to address museums’ financial needs and support them during any future periods of closure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kern="1200" dirty="0">
                <a:solidFill>
                  <a:schemeClr val="tx1"/>
                </a:solidFill>
                <a:effectLst/>
                <a:latin typeface="+mn-lt"/>
                <a:ea typeface="+mn-ea"/>
                <a:cs typeface="+mn-cs"/>
              </a:rPr>
              <a:t>2. a Digital Response Fund of 10 million dollars, over three years, to help museums build robust online experiences in programming and education that provide the necessary alternative means for museums to communicate and collaborate with their communities and audiences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kern="1200" dirty="0">
                <a:solidFill>
                  <a:schemeClr val="tx1"/>
                </a:solidFill>
                <a:effectLst/>
                <a:latin typeface="+mn-lt"/>
                <a:ea typeface="+mn-ea"/>
                <a:cs typeface="+mn-cs"/>
              </a:rPr>
              <a:t>3. increased support of 10 million dollars a year for smaller, community museums across the province, to allow under-funded institutions to stabilize and recover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[Appear 2] These recommendations will also require a new museum funding model that introduces a consistent eligibility criteria.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[Appear 3] And they will depend on a process of transparent and mutually supportive collaboration between the province and our organization.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The financial support that our recommendations outline will help museums recover so that they can continue to serve our communities and contribute to rebuilding Ontario’s post-pandemic economy.</a:t>
            </a:r>
            <a:endParaRPr lang="en-US" dirty="0"/>
          </a:p>
        </p:txBody>
      </p:sp>
      <p:sp>
        <p:nvSpPr>
          <p:cNvPr id="4" name="Slide Number Placeholder 3"/>
          <p:cNvSpPr>
            <a:spLocks noGrp="1"/>
          </p:cNvSpPr>
          <p:nvPr>
            <p:ph type="sldNum" sz="quarter" idx="5"/>
          </p:nvPr>
        </p:nvSpPr>
        <p:spPr/>
        <p:txBody>
          <a:bodyPr/>
          <a:lstStyle/>
          <a:p>
            <a:fld id="{0D10204D-3907-5846-968C-FBDFA1508692}" type="slidenum">
              <a:rPr lang="en-US" smtClean="0"/>
              <a:t>6</a:t>
            </a:fld>
            <a:endParaRPr lang="en-US"/>
          </a:p>
        </p:txBody>
      </p:sp>
    </p:spTree>
    <p:extLst>
      <p:ext uri="{BB962C8B-B14F-4D97-AF65-F5344CB8AC3E}">
        <p14:creationId xmlns:p14="http://schemas.microsoft.com/office/powerpoint/2010/main" val="346849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Ontario Museum Association is dedicated to the future and prosperity of the province for its people, its communities, its heritage, and its economy.</a:t>
            </a:r>
          </a:p>
          <a:p>
            <a:endParaRPr lang="en-US" dirty="0"/>
          </a:p>
          <a:p>
            <a:r>
              <a:rPr lang="en-US" dirty="0"/>
              <a:t>We ask the Government of Ontario to invest in the future of the province by investing in our heritage.</a:t>
            </a:r>
          </a:p>
          <a:p>
            <a:endParaRPr lang="en-US" dirty="0"/>
          </a:p>
          <a:p>
            <a:r>
              <a:rPr lang="en-US" dirty="0"/>
              <a:t>We look forward to working with you, and to helping rebuild the province’s economy by saving one of its most vital industries: our museums.</a:t>
            </a:r>
          </a:p>
          <a:p>
            <a:endParaRPr lang="en-US" dirty="0"/>
          </a:p>
          <a:p>
            <a:r>
              <a:rPr lang="en-US" dirty="0"/>
              <a:t>Thank you.</a:t>
            </a:r>
          </a:p>
        </p:txBody>
      </p:sp>
      <p:sp>
        <p:nvSpPr>
          <p:cNvPr id="4" name="Slide Number Placeholder 3"/>
          <p:cNvSpPr>
            <a:spLocks noGrp="1"/>
          </p:cNvSpPr>
          <p:nvPr>
            <p:ph type="sldNum" sz="quarter" idx="5"/>
          </p:nvPr>
        </p:nvSpPr>
        <p:spPr/>
        <p:txBody>
          <a:bodyPr/>
          <a:lstStyle/>
          <a:p>
            <a:fld id="{0D10204D-3907-5846-968C-FBDFA1508692}" type="slidenum">
              <a:rPr lang="en-US" smtClean="0"/>
              <a:t>7</a:t>
            </a:fld>
            <a:endParaRPr lang="en-US"/>
          </a:p>
        </p:txBody>
      </p:sp>
    </p:spTree>
    <p:extLst>
      <p:ext uri="{BB962C8B-B14F-4D97-AF65-F5344CB8AC3E}">
        <p14:creationId xmlns:p14="http://schemas.microsoft.com/office/powerpoint/2010/main" val="4073790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60B67-A2F7-2140-B545-66715CF216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C9AEA9B-8436-A742-80B4-725958EF60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3F2EC8-F228-BA44-B7EA-5FC5A96CE620}"/>
              </a:ext>
            </a:extLst>
          </p:cNvPr>
          <p:cNvSpPr>
            <a:spLocks noGrp="1"/>
          </p:cNvSpPr>
          <p:nvPr>
            <p:ph type="dt" sz="half" idx="10"/>
          </p:nvPr>
        </p:nvSpPr>
        <p:spPr/>
        <p:txBody>
          <a:bodyPr/>
          <a:lstStyle/>
          <a:p>
            <a:fld id="{B4555C26-9356-0E4A-8A11-51D35405B8CB}" type="datetimeFigureOut">
              <a:rPr lang="en-US" smtClean="0"/>
              <a:t>2/8/22</a:t>
            </a:fld>
            <a:endParaRPr lang="en-US"/>
          </a:p>
        </p:txBody>
      </p:sp>
      <p:sp>
        <p:nvSpPr>
          <p:cNvPr id="5" name="Footer Placeholder 4">
            <a:extLst>
              <a:ext uri="{FF2B5EF4-FFF2-40B4-BE49-F238E27FC236}">
                <a16:creationId xmlns:a16="http://schemas.microsoft.com/office/drawing/2014/main" id="{B9BF66F7-0C24-584F-8A59-BC62B52FB4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E38844-B600-234D-BB6C-26349F474C1D}"/>
              </a:ext>
            </a:extLst>
          </p:cNvPr>
          <p:cNvSpPr>
            <a:spLocks noGrp="1"/>
          </p:cNvSpPr>
          <p:nvPr>
            <p:ph type="sldNum" sz="quarter" idx="12"/>
          </p:nvPr>
        </p:nvSpPr>
        <p:spPr/>
        <p:txBody>
          <a:bodyPr/>
          <a:lstStyle/>
          <a:p>
            <a:fld id="{80E38831-A014-EA43-9CAC-BDC2C50EA927}" type="slidenum">
              <a:rPr lang="en-US" smtClean="0"/>
              <a:t>‹#›</a:t>
            </a:fld>
            <a:endParaRPr lang="en-US"/>
          </a:p>
        </p:txBody>
      </p:sp>
    </p:spTree>
    <p:extLst>
      <p:ext uri="{BB962C8B-B14F-4D97-AF65-F5344CB8AC3E}">
        <p14:creationId xmlns:p14="http://schemas.microsoft.com/office/powerpoint/2010/main" val="2251582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D8D63-F1D6-5345-8F53-8F282E6745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EDAA2C-D6B9-CC42-8D6E-823FA4D0C9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81D51E-0611-624B-B82E-0278C65FD761}"/>
              </a:ext>
            </a:extLst>
          </p:cNvPr>
          <p:cNvSpPr>
            <a:spLocks noGrp="1"/>
          </p:cNvSpPr>
          <p:nvPr>
            <p:ph type="dt" sz="half" idx="10"/>
          </p:nvPr>
        </p:nvSpPr>
        <p:spPr/>
        <p:txBody>
          <a:bodyPr/>
          <a:lstStyle/>
          <a:p>
            <a:fld id="{B4555C26-9356-0E4A-8A11-51D35405B8CB}" type="datetimeFigureOut">
              <a:rPr lang="en-US" smtClean="0"/>
              <a:t>2/8/22</a:t>
            </a:fld>
            <a:endParaRPr lang="en-US"/>
          </a:p>
        </p:txBody>
      </p:sp>
      <p:sp>
        <p:nvSpPr>
          <p:cNvPr id="5" name="Footer Placeholder 4">
            <a:extLst>
              <a:ext uri="{FF2B5EF4-FFF2-40B4-BE49-F238E27FC236}">
                <a16:creationId xmlns:a16="http://schemas.microsoft.com/office/drawing/2014/main" id="{7384C6E4-695A-7749-8568-02870343C0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67BDD9-3034-484E-8A26-A2EA48EC36E0}"/>
              </a:ext>
            </a:extLst>
          </p:cNvPr>
          <p:cNvSpPr>
            <a:spLocks noGrp="1"/>
          </p:cNvSpPr>
          <p:nvPr>
            <p:ph type="sldNum" sz="quarter" idx="12"/>
          </p:nvPr>
        </p:nvSpPr>
        <p:spPr/>
        <p:txBody>
          <a:bodyPr/>
          <a:lstStyle/>
          <a:p>
            <a:fld id="{80E38831-A014-EA43-9CAC-BDC2C50EA927}" type="slidenum">
              <a:rPr lang="en-US" smtClean="0"/>
              <a:t>‹#›</a:t>
            </a:fld>
            <a:endParaRPr lang="en-US"/>
          </a:p>
        </p:txBody>
      </p:sp>
    </p:spTree>
    <p:extLst>
      <p:ext uri="{BB962C8B-B14F-4D97-AF65-F5344CB8AC3E}">
        <p14:creationId xmlns:p14="http://schemas.microsoft.com/office/powerpoint/2010/main" val="3980300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8B6D8-1F12-C146-8BDA-8AEB634808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68045F-B991-2245-9083-571D87B6EB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DBC27B-6851-0F42-97FE-C0AA9F90C37A}"/>
              </a:ext>
            </a:extLst>
          </p:cNvPr>
          <p:cNvSpPr>
            <a:spLocks noGrp="1"/>
          </p:cNvSpPr>
          <p:nvPr>
            <p:ph type="dt" sz="half" idx="10"/>
          </p:nvPr>
        </p:nvSpPr>
        <p:spPr/>
        <p:txBody>
          <a:bodyPr/>
          <a:lstStyle/>
          <a:p>
            <a:fld id="{B4555C26-9356-0E4A-8A11-51D35405B8CB}" type="datetimeFigureOut">
              <a:rPr lang="en-US" smtClean="0"/>
              <a:t>2/8/22</a:t>
            </a:fld>
            <a:endParaRPr lang="en-US"/>
          </a:p>
        </p:txBody>
      </p:sp>
      <p:sp>
        <p:nvSpPr>
          <p:cNvPr id="5" name="Footer Placeholder 4">
            <a:extLst>
              <a:ext uri="{FF2B5EF4-FFF2-40B4-BE49-F238E27FC236}">
                <a16:creationId xmlns:a16="http://schemas.microsoft.com/office/drawing/2014/main" id="{9846EEFF-23E9-1F43-8689-B4FC992887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AE96A9-8A08-D34D-96FE-75AC137047BE}"/>
              </a:ext>
            </a:extLst>
          </p:cNvPr>
          <p:cNvSpPr>
            <a:spLocks noGrp="1"/>
          </p:cNvSpPr>
          <p:nvPr>
            <p:ph type="sldNum" sz="quarter" idx="12"/>
          </p:nvPr>
        </p:nvSpPr>
        <p:spPr/>
        <p:txBody>
          <a:bodyPr/>
          <a:lstStyle/>
          <a:p>
            <a:fld id="{80E38831-A014-EA43-9CAC-BDC2C50EA927}" type="slidenum">
              <a:rPr lang="en-US" smtClean="0"/>
              <a:t>‹#›</a:t>
            </a:fld>
            <a:endParaRPr lang="en-US"/>
          </a:p>
        </p:txBody>
      </p:sp>
    </p:spTree>
    <p:extLst>
      <p:ext uri="{BB962C8B-B14F-4D97-AF65-F5344CB8AC3E}">
        <p14:creationId xmlns:p14="http://schemas.microsoft.com/office/powerpoint/2010/main" val="4180070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4B56C-E992-7B4F-A159-B8A35E6097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400582-DADC-2448-A0FB-0F45D51D510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7338149-7F0B-134E-90DA-91A5080B12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B7B53E-D9B6-904A-ABAA-907806A33549}"/>
              </a:ext>
            </a:extLst>
          </p:cNvPr>
          <p:cNvSpPr>
            <a:spLocks noGrp="1"/>
          </p:cNvSpPr>
          <p:nvPr>
            <p:ph type="dt" sz="half" idx="10"/>
          </p:nvPr>
        </p:nvSpPr>
        <p:spPr/>
        <p:txBody>
          <a:bodyPr/>
          <a:lstStyle/>
          <a:p>
            <a:fld id="{B4555C26-9356-0E4A-8A11-51D35405B8CB}" type="datetimeFigureOut">
              <a:rPr lang="en-US" smtClean="0"/>
              <a:t>2/8/22</a:t>
            </a:fld>
            <a:endParaRPr lang="en-US"/>
          </a:p>
        </p:txBody>
      </p:sp>
      <p:sp>
        <p:nvSpPr>
          <p:cNvPr id="6" name="Footer Placeholder 5">
            <a:extLst>
              <a:ext uri="{FF2B5EF4-FFF2-40B4-BE49-F238E27FC236}">
                <a16:creationId xmlns:a16="http://schemas.microsoft.com/office/drawing/2014/main" id="{3310BE71-0B8B-044E-AA35-F1CB4BF33F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7ABA2F-8395-964B-9CD3-C615C31736E7}"/>
              </a:ext>
            </a:extLst>
          </p:cNvPr>
          <p:cNvSpPr>
            <a:spLocks noGrp="1"/>
          </p:cNvSpPr>
          <p:nvPr>
            <p:ph type="sldNum" sz="quarter" idx="12"/>
          </p:nvPr>
        </p:nvSpPr>
        <p:spPr/>
        <p:txBody>
          <a:bodyPr/>
          <a:lstStyle/>
          <a:p>
            <a:fld id="{80E38831-A014-EA43-9CAC-BDC2C50EA927}" type="slidenum">
              <a:rPr lang="en-US" smtClean="0"/>
              <a:t>‹#›</a:t>
            </a:fld>
            <a:endParaRPr lang="en-US"/>
          </a:p>
        </p:txBody>
      </p:sp>
    </p:spTree>
    <p:extLst>
      <p:ext uri="{BB962C8B-B14F-4D97-AF65-F5344CB8AC3E}">
        <p14:creationId xmlns:p14="http://schemas.microsoft.com/office/powerpoint/2010/main" val="11387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7A26B-0306-1D4F-B6E3-70F11E76833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0A8468-A0DB-4D49-BFB9-7BC50BEAD0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BA6409-9A07-C347-9262-029AF4E55BC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9922617-1646-6E4B-B5D9-B273492BD0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DDCB21-AD44-C346-8C82-7B0A1F249B1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CB8071-0260-9449-BDB4-9220368C919F}"/>
              </a:ext>
            </a:extLst>
          </p:cNvPr>
          <p:cNvSpPr>
            <a:spLocks noGrp="1"/>
          </p:cNvSpPr>
          <p:nvPr>
            <p:ph type="dt" sz="half" idx="10"/>
          </p:nvPr>
        </p:nvSpPr>
        <p:spPr/>
        <p:txBody>
          <a:bodyPr/>
          <a:lstStyle/>
          <a:p>
            <a:fld id="{B4555C26-9356-0E4A-8A11-51D35405B8CB}" type="datetimeFigureOut">
              <a:rPr lang="en-US" smtClean="0"/>
              <a:t>2/8/22</a:t>
            </a:fld>
            <a:endParaRPr lang="en-US"/>
          </a:p>
        </p:txBody>
      </p:sp>
      <p:sp>
        <p:nvSpPr>
          <p:cNvPr id="8" name="Footer Placeholder 7">
            <a:extLst>
              <a:ext uri="{FF2B5EF4-FFF2-40B4-BE49-F238E27FC236}">
                <a16:creationId xmlns:a16="http://schemas.microsoft.com/office/drawing/2014/main" id="{6FEA962A-1572-204D-92C6-F7E599D528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3D7A09F-13B1-4047-AD50-E357B63EBA03}"/>
              </a:ext>
            </a:extLst>
          </p:cNvPr>
          <p:cNvSpPr>
            <a:spLocks noGrp="1"/>
          </p:cNvSpPr>
          <p:nvPr>
            <p:ph type="sldNum" sz="quarter" idx="12"/>
          </p:nvPr>
        </p:nvSpPr>
        <p:spPr/>
        <p:txBody>
          <a:bodyPr/>
          <a:lstStyle/>
          <a:p>
            <a:fld id="{80E38831-A014-EA43-9CAC-BDC2C50EA927}" type="slidenum">
              <a:rPr lang="en-US" smtClean="0"/>
              <a:t>‹#›</a:t>
            </a:fld>
            <a:endParaRPr lang="en-US"/>
          </a:p>
        </p:txBody>
      </p:sp>
    </p:spTree>
    <p:extLst>
      <p:ext uri="{BB962C8B-B14F-4D97-AF65-F5344CB8AC3E}">
        <p14:creationId xmlns:p14="http://schemas.microsoft.com/office/powerpoint/2010/main" val="2724004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0C38B-5ABB-0145-90EB-FAB7E8E6CE0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6C5197-F8C7-044F-8051-93A3192C0857}"/>
              </a:ext>
            </a:extLst>
          </p:cNvPr>
          <p:cNvSpPr>
            <a:spLocks noGrp="1"/>
          </p:cNvSpPr>
          <p:nvPr>
            <p:ph type="dt" sz="half" idx="10"/>
          </p:nvPr>
        </p:nvSpPr>
        <p:spPr/>
        <p:txBody>
          <a:bodyPr/>
          <a:lstStyle/>
          <a:p>
            <a:fld id="{B4555C26-9356-0E4A-8A11-51D35405B8CB}" type="datetimeFigureOut">
              <a:rPr lang="en-US" smtClean="0"/>
              <a:t>2/8/22</a:t>
            </a:fld>
            <a:endParaRPr lang="en-US"/>
          </a:p>
        </p:txBody>
      </p:sp>
      <p:sp>
        <p:nvSpPr>
          <p:cNvPr id="4" name="Footer Placeholder 3">
            <a:extLst>
              <a:ext uri="{FF2B5EF4-FFF2-40B4-BE49-F238E27FC236}">
                <a16:creationId xmlns:a16="http://schemas.microsoft.com/office/drawing/2014/main" id="{50505420-EC42-7C43-89F8-44A8716A01E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1D9E09D-9121-0E41-8875-DF4BFC80ABFB}"/>
              </a:ext>
            </a:extLst>
          </p:cNvPr>
          <p:cNvSpPr>
            <a:spLocks noGrp="1"/>
          </p:cNvSpPr>
          <p:nvPr>
            <p:ph type="sldNum" sz="quarter" idx="12"/>
          </p:nvPr>
        </p:nvSpPr>
        <p:spPr/>
        <p:txBody>
          <a:bodyPr/>
          <a:lstStyle/>
          <a:p>
            <a:fld id="{80E38831-A014-EA43-9CAC-BDC2C50EA927}" type="slidenum">
              <a:rPr lang="en-US" smtClean="0"/>
              <a:t>‹#›</a:t>
            </a:fld>
            <a:endParaRPr lang="en-US"/>
          </a:p>
        </p:txBody>
      </p:sp>
    </p:spTree>
    <p:extLst>
      <p:ext uri="{BB962C8B-B14F-4D97-AF65-F5344CB8AC3E}">
        <p14:creationId xmlns:p14="http://schemas.microsoft.com/office/powerpoint/2010/main" val="1138753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EF186D-C4E2-2248-A821-26F4CC1D13A2}"/>
              </a:ext>
            </a:extLst>
          </p:cNvPr>
          <p:cNvSpPr>
            <a:spLocks noGrp="1"/>
          </p:cNvSpPr>
          <p:nvPr>
            <p:ph type="dt" sz="half" idx="10"/>
          </p:nvPr>
        </p:nvSpPr>
        <p:spPr/>
        <p:txBody>
          <a:bodyPr/>
          <a:lstStyle/>
          <a:p>
            <a:fld id="{B4555C26-9356-0E4A-8A11-51D35405B8CB}" type="datetimeFigureOut">
              <a:rPr lang="en-US" smtClean="0"/>
              <a:t>2/8/22</a:t>
            </a:fld>
            <a:endParaRPr lang="en-US"/>
          </a:p>
        </p:txBody>
      </p:sp>
      <p:sp>
        <p:nvSpPr>
          <p:cNvPr id="3" name="Footer Placeholder 2">
            <a:extLst>
              <a:ext uri="{FF2B5EF4-FFF2-40B4-BE49-F238E27FC236}">
                <a16:creationId xmlns:a16="http://schemas.microsoft.com/office/drawing/2014/main" id="{FA412CC0-FBDF-4A48-A205-CFA079DA9B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BBDC0D-9CFB-5545-B649-B5FC09351D54}"/>
              </a:ext>
            </a:extLst>
          </p:cNvPr>
          <p:cNvSpPr>
            <a:spLocks noGrp="1"/>
          </p:cNvSpPr>
          <p:nvPr>
            <p:ph type="sldNum" sz="quarter" idx="12"/>
          </p:nvPr>
        </p:nvSpPr>
        <p:spPr/>
        <p:txBody>
          <a:bodyPr/>
          <a:lstStyle/>
          <a:p>
            <a:fld id="{80E38831-A014-EA43-9CAC-BDC2C50EA927}" type="slidenum">
              <a:rPr lang="en-US" smtClean="0"/>
              <a:t>‹#›</a:t>
            </a:fld>
            <a:endParaRPr lang="en-US"/>
          </a:p>
        </p:txBody>
      </p:sp>
    </p:spTree>
    <p:extLst>
      <p:ext uri="{BB962C8B-B14F-4D97-AF65-F5344CB8AC3E}">
        <p14:creationId xmlns:p14="http://schemas.microsoft.com/office/powerpoint/2010/main" val="2313297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46990-7C82-5E4F-96E3-218BDFBC97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348C65-3D63-DE40-98DC-0326D4A9F4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07FFB4-0A14-6E43-A26B-6A532E2079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B910A3-75FB-7F45-A9F9-D81D8C4C3E3C}"/>
              </a:ext>
            </a:extLst>
          </p:cNvPr>
          <p:cNvSpPr>
            <a:spLocks noGrp="1"/>
          </p:cNvSpPr>
          <p:nvPr>
            <p:ph type="dt" sz="half" idx="10"/>
          </p:nvPr>
        </p:nvSpPr>
        <p:spPr/>
        <p:txBody>
          <a:bodyPr/>
          <a:lstStyle/>
          <a:p>
            <a:fld id="{B4555C26-9356-0E4A-8A11-51D35405B8CB}" type="datetimeFigureOut">
              <a:rPr lang="en-US" smtClean="0"/>
              <a:t>2/8/22</a:t>
            </a:fld>
            <a:endParaRPr lang="en-US"/>
          </a:p>
        </p:txBody>
      </p:sp>
      <p:sp>
        <p:nvSpPr>
          <p:cNvPr id="6" name="Footer Placeholder 5">
            <a:extLst>
              <a:ext uri="{FF2B5EF4-FFF2-40B4-BE49-F238E27FC236}">
                <a16:creationId xmlns:a16="http://schemas.microsoft.com/office/drawing/2014/main" id="{53D87C12-7E18-934C-99FB-16BFFFBD49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0BCCE6-3227-794D-A079-FA885D227D79}"/>
              </a:ext>
            </a:extLst>
          </p:cNvPr>
          <p:cNvSpPr>
            <a:spLocks noGrp="1"/>
          </p:cNvSpPr>
          <p:nvPr>
            <p:ph type="sldNum" sz="quarter" idx="12"/>
          </p:nvPr>
        </p:nvSpPr>
        <p:spPr/>
        <p:txBody>
          <a:bodyPr/>
          <a:lstStyle/>
          <a:p>
            <a:fld id="{80E38831-A014-EA43-9CAC-BDC2C50EA927}" type="slidenum">
              <a:rPr lang="en-US" smtClean="0"/>
              <a:t>‹#›</a:t>
            </a:fld>
            <a:endParaRPr lang="en-US"/>
          </a:p>
        </p:txBody>
      </p:sp>
    </p:spTree>
    <p:extLst>
      <p:ext uri="{BB962C8B-B14F-4D97-AF65-F5344CB8AC3E}">
        <p14:creationId xmlns:p14="http://schemas.microsoft.com/office/powerpoint/2010/main" val="2899075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8B0CA-E7FE-D342-BEB3-6ACDA36999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D27E02-A62D-7D4B-BD1E-794E6F97A5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A1C5F6E-1948-904C-A350-DB1A546CDA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997A73-450A-5743-9366-9C9B053C4982}"/>
              </a:ext>
            </a:extLst>
          </p:cNvPr>
          <p:cNvSpPr>
            <a:spLocks noGrp="1"/>
          </p:cNvSpPr>
          <p:nvPr>
            <p:ph type="dt" sz="half" idx="10"/>
          </p:nvPr>
        </p:nvSpPr>
        <p:spPr/>
        <p:txBody>
          <a:bodyPr/>
          <a:lstStyle/>
          <a:p>
            <a:fld id="{B4555C26-9356-0E4A-8A11-51D35405B8CB}" type="datetimeFigureOut">
              <a:rPr lang="en-US" smtClean="0"/>
              <a:t>2/8/22</a:t>
            </a:fld>
            <a:endParaRPr lang="en-US"/>
          </a:p>
        </p:txBody>
      </p:sp>
      <p:sp>
        <p:nvSpPr>
          <p:cNvPr id="6" name="Footer Placeholder 5">
            <a:extLst>
              <a:ext uri="{FF2B5EF4-FFF2-40B4-BE49-F238E27FC236}">
                <a16:creationId xmlns:a16="http://schemas.microsoft.com/office/drawing/2014/main" id="{D324CF27-0537-544F-82FD-84D178E488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4FA761-7E93-CB4A-9229-6C459FD0B3C1}"/>
              </a:ext>
            </a:extLst>
          </p:cNvPr>
          <p:cNvSpPr>
            <a:spLocks noGrp="1"/>
          </p:cNvSpPr>
          <p:nvPr>
            <p:ph type="sldNum" sz="quarter" idx="12"/>
          </p:nvPr>
        </p:nvSpPr>
        <p:spPr/>
        <p:txBody>
          <a:bodyPr/>
          <a:lstStyle/>
          <a:p>
            <a:fld id="{80E38831-A014-EA43-9CAC-BDC2C50EA927}" type="slidenum">
              <a:rPr lang="en-US" smtClean="0"/>
              <a:t>‹#›</a:t>
            </a:fld>
            <a:endParaRPr lang="en-US"/>
          </a:p>
        </p:txBody>
      </p:sp>
    </p:spTree>
    <p:extLst>
      <p:ext uri="{BB962C8B-B14F-4D97-AF65-F5344CB8AC3E}">
        <p14:creationId xmlns:p14="http://schemas.microsoft.com/office/powerpoint/2010/main" val="2962330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A0329-4EFF-EF4D-8F88-2C592EAD48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F3FC89-0C6E-8C40-8673-3BD2ED458E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1D9106-6846-FD44-B5BA-02FA6769C223}"/>
              </a:ext>
            </a:extLst>
          </p:cNvPr>
          <p:cNvSpPr>
            <a:spLocks noGrp="1"/>
          </p:cNvSpPr>
          <p:nvPr>
            <p:ph type="dt" sz="half" idx="10"/>
          </p:nvPr>
        </p:nvSpPr>
        <p:spPr/>
        <p:txBody>
          <a:bodyPr/>
          <a:lstStyle/>
          <a:p>
            <a:fld id="{B4555C26-9356-0E4A-8A11-51D35405B8CB}" type="datetimeFigureOut">
              <a:rPr lang="en-US" smtClean="0"/>
              <a:t>2/8/22</a:t>
            </a:fld>
            <a:endParaRPr lang="en-US"/>
          </a:p>
        </p:txBody>
      </p:sp>
      <p:sp>
        <p:nvSpPr>
          <p:cNvPr id="5" name="Footer Placeholder 4">
            <a:extLst>
              <a:ext uri="{FF2B5EF4-FFF2-40B4-BE49-F238E27FC236}">
                <a16:creationId xmlns:a16="http://schemas.microsoft.com/office/drawing/2014/main" id="{B94CA2AD-06D6-0B44-A874-2DAA888EA6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4BD21F-6ABC-5E40-B95F-B3608013B5F7}"/>
              </a:ext>
            </a:extLst>
          </p:cNvPr>
          <p:cNvSpPr>
            <a:spLocks noGrp="1"/>
          </p:cNvSpPr>
          <p:nvPr>
            <p:ph type="sldNum" sz="quarter" idx="12"/>
          </p:nvPr>
        </p:nvSpPr>
        <p:spPr/>
        <p:txBody>
          <a:bodyPr/>
          <a:lstStyle/>
          <a:p>
            <a:fld id="{80E38831-A014-EA43-9CAC-BDC2C50EA927}" type="slidenum">
              <a:rPr lang="en-US" smtClean="0"/>
              <a:t>‹#›</a:t>
            </a:fld>
            <a:endParaRPr lang="en-US"/>
          </a:p>
        </p:txBody>
      </p:sp>
    </p:spTree>
    <p:extLst>
      <p:ext uri="{BB962C8B-B14F-4D97-AF65-F5344CB8AC3E}">
        <p14:creationId xmlns:p14="http://schemas.microsoft.com/office/powerpoint/2010/main" val="416198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4C2393-0F3D-E548-8CDA-6E9406D1D5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1B1A25-6C1B-CF40-AA91-384E096DE1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9F2FD1-2FDC-A942-8BD2-1E7625BEA4F2}"/>
              </a:ext>
            </a:extLst>
          </p:cNvPr>
          <p:cNvSpPr>
            <a:spLocks noGrp="1"/>
          </p:cNvSpPr>
          <p:nvPr>
            <p:ph type="dt" sz="half" idx="10"/>
          </p:nvPr>
        </p:nvSpPr>
        <p:spPr/>
        <p:txBody>
          <a:bodyPr/>
          <a:lstStyle/>
          <a:p>
            <a:fld id="{B4555C26-9356-0E4A-8A11-51D35405B8CB}" type="datetimeFigureOut">
              <a:rPr lang="en-US" smtClean="0"/>
              <a:t>2/8/22</a:t>
            </a:fld>
            <a:endParaRPr lang="en-US"/>
          </a:p>
        </p:txBody>
      </p:sp>
      <p:sp>
        <p:nvSpPr>
          <p:cNvPr id="5" name="Footer Placeholder 4">
            <a:extLst>
              <a:ext uri="{FF2B5EF4-FFF2-40B4-BE49-F238E27FC236}">
                <a16:creationId xmlns:a16="http://schemas.microsoft.com/office/drawing/2014/main" id="{72BE89F3-8842-C44E-BCD2-FFB6317E08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5CCCC6-A365-9544-B14F-93787773CB7F}"/>
              </a:ext>
            </a:extLst>
          </p:cNvPr>
          <p:cNvSpPr>
            <a:spLocks noGrp="1"/>
          </p:cNvSpPr>
          <p:nvPr>
            <p:ph type="sldNum" sz="quarter" idx="12"/>
          </p:nvPr>
        </p:nvSpPr>
        <p:spPr/>
        <p:txBody>
          <a:bodyPr/>
          <a:lstStyle/>
          <a:p>
            <a:fld id="{80E38831-A014-EA43-9CAC-BDC2C50EA927}" type="slidenum">
              <a:rPr lang="en-US" smtClean="0"/>
              <a:t>‹#›</a:t>
            </a:fld>
            <a:endParaRPr lang="en-US"/>
          </a:p>
        </p:txBody>
      </p:sp>
    </p:spTree>
    <p:extLst>
      <p:ext uri="{BB962C8B-B14F-4D97-AF65-F5344CB8AC3E}">
        <p14:creationId xmlns:p14="http://schemas.microsoft.com/office/powerpoint/2010/main" val="2385362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65F413-9BD6-5D42-B395-329B02E346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53768C-5152-A041-98B6-E7A1F59974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BE530B-9600-D647-84BF-9445BA3C52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555C26-9356-0E4A-8A11-51D35405B8CB}" type="datetimeFigureOut">
              <a:rPr lang="en-US" smtClean="0"/>
              <a:t>2/8/22</a:t>
            </a:fld>
            <a:endParaRPr lang="en-US"/>
          </a:p>
        </p:txBody>
      </p:sp>
      <p:sp>
        <p:nvSpPr>
          <p:cNvPr id="5" name="Footer Placeholder 4">
            <a:extLst>
              <a:ext uri="{FF2B5EF4-FFF2-40B4-BE49-F238E27FC236}">
                <a16:creationId xmlns:a16="http://schemas.microsoft.com/office/drawing/2014/main" id="{C47C8D3F-651F-EE4C-AB3B-7AA2BA7C63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161758-CDA7-ED46-AD8B-8A90B678B9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E38831-A014-EA43-9CAC-BDC2C50EA927}" type="slidenum">
              <a:rPr lang="en-US" smtClean="0"/>
              <a:t>‹#›</a:t>
            </a:fld>
            <a:endParaRPr lang="en-US"/>
          </a:p>
        </p:txBody>
      </p:sp>
    </p:spTree>
    <p:extLst>
      <p:ext uri="{BB962C8B-B14F-4D97-AF65-F5344CB8AC3E}">
        <p14:creationId xmlns:p14="http://schemas.microsoft.com/office/powerpoint/2010/main" val="3987232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AD643E-9792-D34F-9BDB-A663133FB945}"/>
              </a:ext>
            </a:extLst>
          </p:cNvPr>
          <p:cNvSpPr txBox="1"/>
          <p:nvPr/>
        </p:nvSpPr>
        <p:spPr>
          <a:xfrm>
            <a:off x="2219468" y="2258177"/>
            <a:ext cx="7742554" cy="3447098"/>
          </a:xfrm>
          <a:prstGeom prst="rect">
            <a:avLst/>
          </a:prstGeom>
          <a:noFill/>
          <a:ln>
            <a:noFill/>
          </a:ln>
        </p:spPr>
        <p:txBody>
          <a:bodyPr wrap="square" rtlCol="0">
            <a:spAutoFit/>
          </a:bodyPr>
          <a:lstStyle/>
          <a:p>
            <a:pPr algn="ctr"/>
            <a:r>
              <a:rPr lang="en-US" sz="3600" b="1" dirty="0">
                <a:solidFill>
                  <a:srgbClr val="840001"/>
                </a:solidFill>
                <a:latin typeface="Avenir Black" panose="02000503020000020003" pitchFamily="2" charset="0"/>
                <a:cs typeface="Arial" panose="020B0604020202020204" pitchFamily="34" charset="0"/>
              </a:rPr>
              <a:t>Saving Ontario’s Museums</a:t>
            </a:r>
          </a:p>
          <a:p>
            <a:pPr algn="ctr"/>
            <a:r>
              <a:rPr lang="en-US" dirty="0">
                <a:solidFill>
                  <a:srgbClr val="2D6CA4"/>
                </a:solidFill>
                <a:latin typeface="Avenir Medium" panose="02000503020000020003" pitchFamily="2" charset="0"/>
                <a:cs typeface="Arial" panose="020B0604020202020204" pitchFamily="34" charset="0"/>
              </a:rPr>
              <a:t> </a:t>
            </a:r>
          </a:p>
          <a:p>
            <a:pPr algn="ctr"/>
            <a:r>
              <a:rPr lang="en-US" sz="2800" dirty="0">
                <a:solidFill>
                  <a:srgbClr val="2D6CA4"/>
                </a:solidFill>
                <a:latin typeface="Avenir Medium" panose="02000503020000020003" pitchFamily="2" charset="0"/>
                <a:cs typeface="Arial" panose="020B0604020202020204" pitchFamily="34" charset="0"/>
              </a:rPr>
              <a:t>A Post-Pandemic Recovery Strategy: Recommendations for Ontario’s 2022 Budget</a:t>
            </a:r>
          </a:p>
          <a:p>
            <a:pPr algn="ctr"/>
            <a:endParaRPr lang="en-US" sz="2800" dirty="0">
              <a:solidFill>
                <a:srgbClr val="2D6CA4"/>
              </a:solidFill>
              <a:latin typeface="Avenir Medium" panose="02000503020000020003" pitchFamily="2" charset="0"/>
              <a:cs typeface="Arial" panose="020B0604020202020204" pitchFamily="34" charset="0"/>
            </a:endParaRPr>
          </a:p>
          <a:p>
            <a:pPr algn="ctr"/>
            <a:r>
              <a:rPr lang="en-CA" sz="2000" dirty="0">
                <a:solidFill>
                  <a:srgbClr val="2C6CA4"/>
                </a:solidFill>
                <a:latin typeface="Avenir Book" panose="02000503020000020003" pitchFamily="2" charset="0"/>
                <a:cs typeface="Arial" panose="020B0604020202020204" pitchFamily="34" charset="0"/>
              </a:rPr>
              <a:t>Marie Lalonde</a:t>
            </a:r>
          </a:p>
          <a:p>
            <a:pPr algn="ctr"/>
            <a:r>
              <a:rPr lang="en-CA" sz="2000" dirty="0">
                <a:solidFill>
                  <a:srgbClr val="2C6CA4"/>
                </a:solidFill>
                <a:latin typeface="Avenir Book" panose="02000503020000020003" pitchFamily="2" charset="0"/>
                <a:cs typeface="Arial" panose="020B0604020202020204" pitchFamily="34" charset="0"/>
              </a:rPr>
              <a:t>Executive Director, Ontario Museum Association</a:t>
            </a:r>
          </a:p>
          <a:p>
            <a:pPr algn="ctr"/>
            <a:endParaRPr lang="en-CA" sz="2000" dirty="0">
              <a:solidFill>
                <a:srgbClr val="2C6CA4"/>
              </a:solidFill>
              <a:latin typeface="Avenir Book" panose="02000503020000020003" pitchFamily="2" charset="0"/>
              <a:cs typeface="Arial" panose="020B0604020202020204" pitchFamily="34" charset="0"/>
            </a:endParaRPr>
          </a:p>
          <a:p>
            <a:pPr algn="ctr"/>
            <a:r>
              <a:rPr lang="en-CA" sz="2000" dirty="0">
                <a:solidFill>
                  <a:srgbClr val="2C6CA4"/>
                </a:solidFill>
                <a:latin typeface="Avenir Book" panose="02000503020000020003" pitchFamily="2" charset="0"/>
                <a:cs typeface="Arial" panose="020B0604020202020204" pitchFamily="34" charset="0"/>
              </a:rPr>
              <a:t>7 February </a:t>
            </a:r>
            <a:r>
              <a:rPr lang="en-US" sz="2000" dirty="0">
                <a:solidFill>
                  <a:srgbClr val="2D6CA4"/>
                </a:solidFill>
                <a:latin typeface="Avenir Book" panose="02000503020000020003" pitchFamily="2" charset="0"/>
                <a:cs typeface="Arial" panose="020B0604020202020204" pitchFamily="34" charset="0"/>
              </a:rPr>
              <a:t>2022</a:t>
            </a:r>
          </a:p>
        </p:txBody>
      </p:sp>
      <p:pic>
        <p:nvPicPr>
          <p:cNvPr id="3" name="Picture 2">
            <a:extLst>
              <a:ext uri="{FF2B5EF4-FFF2-40B4-BE49-F238E27FC236}">
                <a16:creationId xmlns:a16="http://schemas.microsoft.com/office/drawing/2014/main" id="{32B6005B-24B6-C045-BA72-D53DEA4BC64B}"/>
              </a:ext>
            </a:extLst>
          </p:cNvPr>
          <p:cNvPicPr>
            <a:picLocks noChangeAspect="1"/>
          </p:cNvPicPr>
          <p:nvPr/>
        </p:nvPicPr>
        <p:blipFill>
          <a:blip r:embed="rId3"/>
          <a:stretch>
            <a:fillRect/>
          </a:stretch>
        </p:blipFill>
        <p:spPr>
          <a:xfrm>
            <a:off x="773348" y="629818"/>
            <a:ext cx="2892239" cy="1045814"/>
          </a:xfrm>
          <a:prstGeom prst="rect">
            <a:avLst/>
          </a:prstGeom>
        </p:spPr>
      </p:pic>
      <p:pic>
        <p:nvPicPr>
          <p:cNvPr id="1028" name="Picture 4" descr="Ontario Continues to Support Families and Businesses during COVID-19  Pandemic - Township of Brock">
            <a:extLst>
              <a:ext uri="{FF2B5EF4-FFF2-40B4-BE49-F238E27FC236}">
                <a16:creationId xmlns:a16="http://schemas.microsoft.com/office/drawing/2014/main" id="{B7B38B34-9CB6-B847-90A6-8169AAE6240D}"/>
              </a:ext>
            </a:extLst>
          </p:cNvPr>
          <p:cNvPicPr>
            <a:picLocks noChangeAspect="1" noChangeArrowheads="1"/>
          </p:cNvPicPr>
          <p:nvPr/>
        </p:nvPicPr>
        <p:blipFill rotWithShape="1">
          <a:blip r:embed="rId4">
            <a:duotone>
              <a:schemeClr val="accent5">
                <a:shade val="45000"/>
                <a:satMod val="135000"/>
              </a:schemeClr>
              <a:prstClr val="white"/>
            </a:duotone>
            <a:extLst>
              <a:ext uri="{28A0092B-C50C-407E-A947-70E740481C1C}">
                <a14:useLocalDpi xmlns:a14="http://schemas.microsoft.com/office/drawing/2010/main" val="0"/>
              </a:ext>
            </a:extLst>
          </a:blip>
          <a:srcRect t="19631" b="26775"/>
          <a:stretch/>
        </p:blipFill>
        <p:spPr bwMode="auto">
          <a:xfrm>
            <a:off x="8877992" y="746967"/>
            <a:ext cx="2408209" cy="71703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06F5101-A57B-7E4E-9B63-60BADD3C834A}"/>
              </a:ext>
            </a:extLst>
          </p:cNvPr>
          <p:cNvSpPr/>
          <p:nvPr/>
        </p:nvSpPr>
        <p:spPr>
          <a:xfrm>
            <a:off x="294290" y="252248"/>
            <a:ext cx="11592910" cy="6316718"/>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2433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AD643E-9792-D34F-9BDB-A663133FB945}"/>
              </a:ext>
            </a:extLst>
          </p:cNvPr>
          <p:cNvSpPr txBox="1"/>
          <p:nvPr/>
        </p:nvSpPr>
        <p:spPr>
          <a:xfrm>
            <a:off x="1823545" y="531168"/>
            <a:ext cx="8534400" cy="461665"/>
          </a:xfrm>
          <a:prstGeom prst="rect">
            <a:avLst/>
          </a:prstGeom>
          <a:noFill/>
          <a:ln>
            <a:noFill/>
          </a:ln>
        </p:spPr>
        <p:txBody>
          <a:bodyPr wrap="square" rtlCol="0">
            <a:spAutoFit/>
          </a:bodyPr>
          <a:lstStyle/>
          <a:p>
            <a:pPr algn="ctr"/>
            <a:r>
              <a:rPr lang="en-US" sz="2400" dirty="0">
                <a:solidFill>
                  <a:srgbClr val="2D6CA4"/>
                </a:solidFill>
                <a:latin typeface="Avenir Medium" panose="02000503020000020003" pitchFamily="2" charset="0"/>
                <a:cs typeface="Arial" panose="020B0604020202020204" pitchFamily="34" charset="0"/>
              </a:rPr>
              <a:t>The faces of Ontario’s museums:</a:t>
            </a:r>
          </a:p>
        </p:txBody>
      </p:sp>
      <p:sp>
        <p:nvSpPr>
          <p:cNvPr id="4" name="Rectangle 3">
            <a:extLst>
              <a:ext uri="{FF2B5EF4-FFF2-40B4-BE49-F238E27FC236}">
                <a16:creationId xmlns:a16="http://schemas.microsoft.com/office/drawing/2014/main" id="{606F5101-A57B-7E4E-9B63-60BADD3C834A}"/>
              </a:ext>
            </a:extLst>
          </p:cNvPr>
          <p:cNvSpPr/>
          <p:nvPr/>
        </p:nvSpPr>
        <p:spPr>
          <a:xfrm>
            <a:off x="294290" y="252248"/>
            <a:ext cx="11592910" cy="6316718"/>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5E85119-122D-6D42-87BA-7794172C9E83}"/>
              </a:ext>
            </a:extLst>
          </p:cNvPr>
          <p:cNvSpPr txBox="1"/>
          <p:nvPr/>
        </p:nvSpPr>
        <p:spPr>
          <a:xfrm>
            <a:off x="1030837" y="1361948"/>
            <a:ext cx="3007254" cy="3877985"/>
          </a:xfrm>
          <a:prstGeom prst="rect">
            <a:avLst/>
          </a:prstGeom>
          <a:noFill/>
        </p:spPr>
        <p:txBody>
          <a:bodyPr wrap="square" rtlCol="0">
            <a:spAutoFit/>
          </a:bodyPr>
          <a:lstStyle/>
          <a:p>
            <a:r>
              <a:rPr lang="en-US" sz="1600" dirty="0">
                <a:solidFill>
                  <a:srgbClr val="2C6CA4"/>
                </a:solidFill>
                <a:latin typeface="Avenir Book" panose="02000503020000020003" pitchFamily="2" charset="0"/>
              </a:rPr>
              <a:t>Meet </a:t>
            </a:r>
            <a:r>
              <a:rPr lang="en-US" sz="1600" b="1" dirty="0">
                <a:solidFill>
                  <a:srgbClr val="840001"/>
                </a:solidFill>
                <a:latin typeface="Avenir Book" panose="02000503020000020003" pitchFamily="2" charset="0"/>
              </a:rPr>
              <a:t>Sarah</a:t>
            </a:r>
            <a:r>
              <a:rPr lang="en-US" sz="1600" dirty="0">
                <a:solidFill>
                  <a:srgbClr val="2C6CA4"/>
                </a:solidFill>
                <a:latin typeface="Avenir Book" panose="02000503020000020003" pitchFamily="2" charset="0"/>
              </a:rPr>
              <a:t>, a volunteer visitor assistant at the Royal Ontario Museum in Toronto.</a:t>
            </a:r>
          </a:p>
          <a:p>
            <a:endParaRPr lang="en-US" dirty="0">
              <a:solidFill>
                <a:srgbClr val="0E4EA6"/>
              </a:solidFill>
            </a:endParaRP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2050" name="Picture 2" descr="95,794 Disabled Woman Stock Photos, Pictures &amp;amp; Royalty-Free Images - iStock">
            <a:extLst>
              <a:ext uri="{FF2B5EF4-FFF2-40B4-BE49-F238E27FC236}">
                <a16:creationId xmlns:a16="http://schemas.microsoft.com/office/drawing/2014/main" id="{90B5F447-D809-CB42-9963-C5E22C2A5F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965" r="20917"/>
          <a:stretch/>
        </p:blipFill>
        <p:spPr bwMode="auto">
          <a:xfrm>
            <a:off x="1116030" y="2302627"/>
            <a:ext cx="2463435" cy="330642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124614F-A7BF-1F4D-A49C-8271D62313D3}"/>
              </a:ext>
            </a:extLst>
          </p:cNvPr>
          <p:cNvSpPr txBox="1"/>
          <p:nvPr/>
        </p:nvSpPr>
        <p:spPr>
          <a:xfrm>
            <a:off x="4477670" y="1380655"/>
            <a:ext cx="3007254" cy="1077218"/>
          </a:xfrm>
          <a:prstGeom prst="rect">
            <a:avLst/>
          </a:prstGeom>
          <a:noFill/>
        </p:spPr>
        <p:txBody>
          <a:bodyPr wrap="square" rtlCol="0">
            <a:spAutoFit/>
          </a:bodyPr>
          <a:lstStyle/>
          <a:p>
            <a:r>
              <a:rPr lang="en-US" sz="1600" dirty="0">
                <a:solidFill>
                  <a:srgbClr val="2C6CA4"/>
                </a:solidFill>
                <a:latin typeface="Avenir Book" panose="02000503020000020003" pitchFamily="2" charset="0"/>
              </a:rPr>
              <a:t>Meet </a:t>
            </a:r>
            <a:r>
              <a:rPr lang="en-US" sz="1600" b="1" dirty="0">
                <a:solidFill>
                  <a:srgbClr val="840001"/>
                </a:solidFill>
                <a:latin typeface="Avenir Book" panose="02000503020000020003" pitchFamily="2" charset="0"/>
              </a:rPr>
              <a:t>Michael</a:t>
            </a:r>
            <a:r>
              <a:rPr lang="en-US" sz="1600" dirty="0">
                <a:solidFill>
                  <a:srgbClr val="2C6CA4"/>
                </a:solidFill>
                <a:latin typeface="Avenir Book" panose="02000503020000020003" pitchFamily="2" charset="0"/>
              </a:rPr>
              <a:t>, an 11-year-old student in Ottawa who loves the dinosaurs at the Canadian Museum of Nature.</a:t>
            </a:r>
          </a:p>
        </p:txBody>
      </p:sp>
      <p:pic>
        <p:nvPicPr>
          <p:cNvPr id="2056" name="Picture 8" descr="8,300 Cute 12 Year Old Boy Stock Photos, Pictures &amp;amp; Royalty-Free Images -  iStock">
            <a:extLst>
              <a:ext uri="{FF2B5EF4-FFF2-40B4-BE49-F238E27FC236}">
                <a16:creationId xmlns:a16="http://schemas.microsoft.com/office/drawing/2014/main" id="{4DD314D9-5ABE-FD42-B567-3CAD79F8B2E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088" r="8908"/>
          <a:stretch/>
        </p:blipFill>
        <p:spPr bwMode="auto">
          <a:xfrm>
            <a:off x="4706065" y="2710203"/>
            <a:ext cx="2320234" cy="297446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F394FF1C-F5D6-684E-AC22-631C7A24405E}"/>
              </a:ext>
            </a:extLst>
          </p:cNvPr>
          <p:cNvSpPr txBox="1"/>
          <p:nvPr/>
        </p:nvSpPr>
        <p:spPr>
          <a:xfrm>
            <a:off x="7924504" y="1391188"/>
            <a:ext cx="2640421" cy="1077218"/>
          </a:xfrm>
          <a:prstGeom prst="rect">
            <a:avLst/>
          </a:prstGeom>
          <a:noFill/>
        </p:spPr>
        <p:txBody>
          <a:bodyPr wrap="square" rtlCol="0">
            <a:spAutoFit/>
          </a:bodyPr>
          <a:lstStyle/>
          <a:p>
            <a:r>
              <a:rPr lang="en-US" sz="1600" dirty="0">
                <a:solidFill>
                  <a:srgbClr val="2C6CA4"/>
                </a:solidFill>
                <a:latin typeface="Avenir Book" panose="02000503020000020003" pitchFamily="2" charset="0"/>
              </a:rPr>
              <a:t>Meet </a:t>
            </a:r>
            <a:r>
              <a:rPr lang="en-US" sz="1600" b="1" dirty="0">
                <a:solidFill>
                  <a:srgbClr val="840001"/>
                </a:solidFill>
                <a:latin typeface="Avenir Book" panose="02000503020000020003" pitchFamily="2" charset="0"/>
              </a:rPr>
              <a:t>Roger</a:t>
            </a:r>
            <a:r>
              <a:rPr lang="en-US" sz="1600" dirty="0">
                <a:solidFill>
                  <a:srgbClr val="2C6CA4"/>
                </a:solidFill>
                <a:latin typeface="Avenir Book" panose="02000503020000020003" pitchFamily="2" charset="0"/>
              </a:rPr>
              <a:t>, a 57-year-old administrative assistant at the Maple Syrup Museum of Ontario in St. Jacobs.</a:t>
            </a:r>
          </a:p>
        </p:txBody>
      </p:sp>
      <p:pic>
        <p:nvPicPr>
          <p:cNvPr id="2058" name="Picture 10" descr="Vernon Wheeler is seen in his museum of maple syrup paraphernalia.">
            <a:extLst>
              <a:ext uri="{FF2B5EF4-FFF2-40B4-BE49-F238E27FC236}">
                <a16:creationId xmlns:a16="http://schemas.microsoft.com/office/drawing/2014/main" id="{BE5C4585-E93A-974A-88E1-FA6AAB5A549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9787" t="14477" r="10764"/>
          <a:stretch/>
        </p:blipFill>
        <p:spPr bwMode="auto">
          <a:xfrm>
            <a:off x="7924504" y="2710203"/>
            <a:ext cx="2640421" cy="2974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627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5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2056"/>
                                        </p:tgtEl>
                                        <p:attrNameLst>
                                          <p:attrName>style.visibility</p:attrName>
                                        </p:attrNameLst>
                                      </p:cBhvr>
                                      <p:to>
                                        <p:strVal val="visible"/>
                                      </p:to>
                                    </p:set>
                                    <p:animEffect transition="in" filter="fade">
                                      <p:cBhvr>
                                        <p:cTn id="18" dur="500"/>
                                        <p:tgtEl>
                                          <p:spTgt spid="205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0"/>
                                  </p:stCondLst>
                                  <p:childTnLst>
                                    <p:set>
                                      <p:cBhvr>
                                        <p:cTn id="25" dur="1" fill="hold">
                                          <p:stCondLst>
                                            <p:cond delay="0"/>
                                          </p:stCondLst>
                                        </p:cTn>
                                        <p:tgtEl>
                                          <p:spTgt spid="2058"/>
                                        </p:tgtEl>
                                        <p:attrNameLst>
                                          <p:attrName>style.visibility</p:attrName>
                                        </p:attrNameLst>
                                      </p:cBhvr>
                                      <p:to>
                                        <p:strVal val="visible"/>
                                      </p:to>
                                    </p:set>
                                    <p:animEffect transition="in" filter="fade">
                                      <p:cBhvr>
                                        <p:cTn id="26" dur="500"/>
                                        <p:tgtEl>
                                          <p:spTgt spid="2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6F5101-A57B-7E4E-9B63-60BADD3C834A}"/>
              </a:ext>
            </a:extLst>
          </p:cNvPr>
          <p:cNvSpPr/>
          <p:nvPr/>
        </p:nvSpPr>
        <p:spPr>
          <a:xfrm>
            <a:off x="294290" y="252248"/>
            <a:ext cx="11592910" cy="6316718"/>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4FB412E-9E7C-1A4A-BEAA-7D9729C37FBF}"/>
              </a:ext>
            </a:extLst>
          </p:cNvPr>
          <p:cNvSpPr txBox="1"/>
          <p:nvPr/>
        </p:nvSpPr>
        <p:spPr>
          <a:xfrm>
            <a:off x="806135" y="649357"/>
            <a:ext cx="9475305" cy="461665"/>
          </a:xfrm>
          <a:prstGeom prst="rect">
            <a:avLst/>
          </a:prstGeom>
          <a:noFill/>
        </p:spPr>
        <p:txBody>
          <a:bodyPr wrap="square" rtlCol="0">
            <a:spAutoFit/>
          </a:bodyPr>
          <a:lstStyle/>
          <a:p>
            <a:r>
              <a:rPr lang="en-US" sz="2400" b="1" dirty="0">
                <a:solidFill>
                  <a:srgbClr val="2C6CA4"/>
                </a:solidFill>
                <a:latin typeface="Avenir Book" panose="02000503020000020003" pitchFamily="2" charset="0"/>
              </a:rPr>
              <a:t>What Ontario’s museums do for the province:</a:t>
            </a:r>
          </a:p>
        </p:txBody>
      </p:sp>
      <p:pic>
        <p:nvPicPr>
          <p:cNvPr id="5" name="Picture 2" descr="95,794 Disabled Woman Stock Photos, Pictures &amp;amp; Royalty-Free Images - iStock">
            <a:extLst>
              <a:ext uri="{FF2B5EF4-FFF2-40B4-BE49-F238E27FC236}">
                <a16:creationId xmlns:a16="http://schemas.microsoft.com/office/drawing/2014/main" id="{2B9B8D78-FAFB-9D41-BEFB-87BBEDDA24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965" r="20917"/>
          <a:stretch/>
        </p:blipFill>
        <p:spPr bwMode="auto">
          <a:xfrm>
            <a:off x="7818637" y="1111022"/>
            <a:ext cx="1200331" cy="161108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8,300 Cute 12 Year Old Boy Stock Photos, Pictures &amp;amp; Royalty-Free Images -  iStock">
            <a:extLst>
              <a:ext uri="{FF2B5EF4-FFF2-40B4-BE49-F238E27FC236}">
                <a16:creationId xmlns:a16="http://schemas.microsoft.com/office/drawing/2014/main" id="{B6523376-BFFC-5545-BEB3-0B55962B028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088" r="8908"/>
          <a:stretch/>
        </p:blipFill>
        <p:spPr bwMode="auto">
          <a:xfrm>
            <a:off x="7818637" y="2929144"/>
            <a:ext cx="1250419" cy="160299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Vernon Wheeler is seen in his museum of maple syrup paraphernalia.">
            <a:extLst>
              <a:ext uri="{FF2B5EF4-FFF2-40B4-BE49-F238E27FC236}">
                <a16:creationId xmlns:a16="http://schemas.microsoft.com/office/drawing/2014/main" id="{3607D67A-46EC-4A4B-A7D5-21EDBF116E4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9787" t="14477" r="10764"/>
          <a:stretch/>
        </p:blipFill>
        <p:spPr bwMode="auto">
          <a:xfrm>
            <a:off x="7818637" y="4783026"/>
            <a:ext cx="1265515" cy="142561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4E8A62C-C3D7-CA47-9C06-41CBF31AF93D}"/>
              </a:ext>
            </a:extLst>
          </p:cNvPr>
          <p:cNvSpPr txBox="1"/>
          <p:nvPr/>
        </p:nvSpPr>
        <p:spPr>
          <a:xfrm>
            <a:off x="2107094" y="1663244"/>
            <a:ext cx="5499654"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2C6CA4"/>
                </a:solidFill>
                <a:latin typeface="Avenir Book" panose="02000503020000020003" pitchFamily="2" charset="0"/>
              </a:rPr>
              <a:t>provide </a:t>
            </a:r>
            <a:r>
              <a:rPr lang="en-US" sz="2000" b="1" dirty="0">
                <a:solidFill>
                  <a:srgbClr val="840001"/>
                </a:solidFill>
                <a:latin typeface="Avenir Book" panose="02000503020000020003" pitchFamily="2" charset="0"/>
              </a:rPr>
              <a:t>equity, accessibility, and community well-being </a:t>
            </a:r>
            <a:r>
              <a:rPr lang="en-US" sz="2000" dirty="0">
                <a:solidFill>
                  <a:srgbClr val="2C6CA4"/>
                </a:solidFill>
                <a:latin typeface="Avenir Book" panose="02000503020000020003" pitchFamily="2" charset="0"/>
              </a:rPr>
              <a:t>to people who rely on museums but are essential to their operation</a:t>
            </a:r>
          </a:p>
        </p:txBody>
      </p:sp>
      <p:sp>
        <p:nvSpPr>
          <p:cNvPr id="10" name="TextBox 9">
            <a:extLst>
              <a:ext uri="{FF2B5EF4-FFF2-40B4-BE49-F238E27FC236}">
                <a16:creationId xmlns:a16="http://schemas.microsoft.com/office/drawing/2014/main" id="{C5BBEC30-3625-AF48-A573-C68EFA27B63C}"/>
              </a:ext>
            </a:extLst>
          </p:cNvPr>
          <p:cNvSpPr txBox="1"/>
          <p:nvPr/>
        </p:nvSpPr>
        <p:spPr>
          <a:xfrm>
            <a:off x="2107094" y="3332162"/>
            <a:ext cx="5499654"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2C6CA4"/>
                </a:solidFill>
                <a:latin typeface="Avenir Book" panose="02000503020000020003" pitchFamily="2" charset="0"/>
              </a:rPr>
              <a:t>provide </a:t>
            </a:r>
            <a:r>
              <a:rPr lang="en-US" sz="2000" b="1" dirty="0">
                <a:solidFill>
                  <a:srgbClr val="840001"/>
                </a:solidFill>
                <a:latin typeface="Avenir Book" panose="02000503020000020003" pitchFamily="2" charset="0"/>
              </a:rPr>
              <a:t>education opportunities</a:t>
            </a:r>
            <a:r>
              <a:rPr lang="en-US" sz="2000" dirty="0">
                <a:solidFill>
                  <a:srgbClr val="2C6CA4"/>
                </a:solidFill>
                <a:latin typeface="Avenir Book" panose="02000503020000020003" pitchFamily="2" charset="0"/>
              </a:rPr>
              <a:t> essential to the province’s more than 2 million school children</a:t>
            </a:r>
          </a:p>
        </p:txBody>
      </p:sp>
      <p:sp>
        <p:nvSpPr>
          <p:cNvPr id="11" name="TextBox 10">
            <a:extLst>
              <a:ext uri="{FF2B5EF4-FFF2-40B4-BE49-F238E27FC236}">
                <a16:creationId xmlns:a16="http://schemas.microsoft.com/office/drawing/2014/main" id="{637514FF-64AC-9E43-B4BE-4DDFC9A2AAFB}"/>
              </a:ext>
            </a:extLst>
          </p:cNvPr>
          <p:cNvSpPr txBox="1"/>
          <p:nvPr/>
        </p:nvSpPr>
        <p:spPr>
          <a:xfrm>
            <a:off x="2107094" y="4900047"/>
            <a:ext cx="5499654" cy="707886"/>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2C6CA4"/>
                </a:solidFill>
                <a:latin typeface="Avenir Book" panose="02000503020000020003" pitchFamily="2" charset="0"/>
              </a:rPr>
              <a:t>provide </a:t>
            </a:r>
            <a:r>
              <a:rPr lang="en-US" sz="2000" b="1" dirty="0">
                <a:solidFill>
                  <a:srgbClr val="840001"/>
                </a:solidFill>
                <a:latin typeface="Avenir Book" panose="02000503020000020003" pitchFamily="2" charset="0"/>
              </a:rPr>
              <a:t>job security</a:t>
            </a:r>
            <a:r>
              <a:rPr lang="en-US" sz="2000" b="1" dirty="0">
                <a:solidFill>
                  <a:srgbClr val="2C6CA4"/>
                </a:solidFill>
                <a:latin typeface="Avenir Book" panose="02000503020000020003" pitchFamily="2" charset="0"/>
              </a:rPr>
              <a:t> </a:t>
            </a:r>
            <a:r>
              <a:rPr lang="en-US" sz="2000" dirty="0">
                <a:solidFill>
                  <a:srgbClr val="2C6CA4"/>
                </a:solidFill>
                <a:latin typeface="Avenir Book" panose="02000503020000020003" pitchFamily="2" charset="0"/>
              </a:rPr>
              <a:t>for people who rely on the sector for employment</a:t>
            </a:r>
          </a:p>
        </p:txBody>
      </p:sp>
    </p:spTree>
    <p:extLst>
      <p:ext uri="{BB962C8B-B14F-4D97-AF65-F5344CB8AC3E}">
        <p14:creationId xmlns:p14="http://schemas.microsoft.com/office/powerpoint/2010/main" val="4008441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6F5101-A57B-7E4E-9B63-60BADD3C834A}"/>
              </a:ext>
            </a:extLst>
          </p:cNvPr>
          <p:cNvSpPr/>
          <p:nvPr/>
        </p:nvSpPr>
        <p:spPr>
          <a:xfrm>
            <a:off x="299544" y="270641"/>
            <a:ext cx="11592910" cy="6316718"/>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68F3551-B1AB-9442-92AE-207CA9830891}"/>
              </a:ext>
            </a:extLst>
          </p:cNvPr>
          <p:cNvSpPr txBox="1"/>
          <p:nvPr/>
        </p:nvSpPr>
        <p:spPr>
          <a:xfrm>
            <a:off x="769712" y="1212144"/>
            <a:ext cx="5108713" cy="4801314"/>
          </a:xfrm>
          <a:prstGeom prst="rect">
            <a:avLst/>
          </a:prstGeom>
          <a:noFill/>
        </p:spPr>
        <p:txBody>
          <a:bodyPr wrap="square" rtlCol="0">
            <a:spAutoFit/>
          </a:bodyPr>
          <a:lstStyle/>
          <a:p>
            <a:endParaRPr lang="en-CA" dirty="0"/>
          </a:p>
          <a:p>
            <a:pPr marL="285750" indent="-285750">
              <a:buFont typeface="Arial" panose="020B0604020202020204" pitchFamily="34" charset="0"/>
              <a:buChar char="•"/>
            </a:pPr>
            <a:r>
              <a:rPr lang="en-CA" b="1" dirty="0">
                <a:solidFill>
                  <a:srgbClr val="840001"/>
                </a:solidFill>
                <a:latin typeface="Avenir Book" panose="02000503020000020003" pitchFamily="2" charset="0"/>
              </a:rPr>
              <a:t>$1.6 billion </a:t>
            </a:r>
            <a:r>
              <a:rPr lang="en-CA" dirty="0">
                <a:solidFill>
                  <a:srgbClr val="2C6CA4"/>
                </a:solidFill>
                <a:latin typeface="Avenir Book" panose="02000503020000020003" pitchFamily="2" charset="0"/>
              </a:rPr>
              <a:t>in revenue</a:t>
            </a:r>
          </a:p>
          <a:p>
            <a:pPr marL="285750" indent="-285750">
              <a:buFont typeface="Arial" panose="020B0604020202020204" pitchFamily="34" charset="0"/>
              <a:buChar char="•"/>
            </a:pPr>
            <a:endParaRPr lang="en-CA" dirty="0">
              <a:solidFill>
                <a:srgbClr val="2C6CA4"/>
              </a:solidFill>
              <a:latin typeface="Avenir Book" panose="02000503020000020003" pitchFamily="2" charset="0"/>
            </a:endParaRPr>
          </a:p>
          <a:p>
            <a:pPr marL="285750" indent="-285750">
              <a:buFont typeface="Arial" panose="020B0604020202020204" pitchFamily="34" charset="0"/>
              <a:buChar char="•"/>
            </a:pPr>
            <a:r>
              <a:rPr lang="en-CA" b="1" dirty="0">
                <a:solidFill>
                  <a:srgbClr val="840001"/>
                </a:solidFill>
                <a:latin typeface="Avenir Book" panose="02000503020000020003" pitchFamily="2" charset="0"/>
              </a:rPr>
              <a:t>$600 million </a:t>
            </a:r>
            <a:r>
              <a:rPr lang="en-CA" dirty="0">
                <a:solidFill>
                  <a:srgbClr val="2C6CA4"/>
                </a:solidFill>
                <a:latin typeface="Avenir Book" panose="02000503020000020003" pitchFamily="2" charset="0"/>
              </a:rPr>
              <a:t>from school trips</a:t>
            </a:r>
          </a:p>
          <a:p>
            <a:pPr marL="285750" indent="-285750">
              <a:buFont typeface="Arial" panose="020B0604020202020204" pitchFamily="34" charset="0"/>
              <a:buChar char="•"/>
            </a:pPr>
            <a:endParaRPr lang="en-CA" dirty="0">
              <a:solidFill>
                <a:srgbClr val="2C6CA4"/>
              </a:solidFill>
              <a:latin typeface="Avenir Book" panose="02000503020000020003" pitchFamily="2" charset="0"/>
            </a:endParaRPr>
          </a:p>
          <a:p>
            <a:pPr marL="285750" indent="-285750">
              <a:buFont typeface="Arial" panose="020B0604020202020204" pitchFamily="34" charset="0"/>
              <a:buChar char="•"/>
            </a:pPr>
            <a:r>
              <a:rPr lang="en-CA" b="1" dirty="0">
                <a:solidFill>
                  <a:srgbClr val="840001"/>
                </a:solidFill>
                <a:latin typeface="Avenir Book" panose="02000503020000020003" pitchFamily="2" charset="0"/>
              </a:rPr>
              <a:t>11,000+ </a:t>
            </a:r>
            <a:r>
              <a:rPr lang="en-CA" dirty="0">
                <a:solidFill>
                  <a:srgbClr val="2C6CA4"/>
                </a:solidFill>
                <a:latin typeface="Avenir Book" panose="02000503020000020003" pitchFamily="2" charset="0"/>
              </a:rPr>
              <a:t>jobs</a:t>
            </a:r>
          </a:p>
          <a:p>
            <a:pPr marL="285750" indent="-285750">
              <a:buFont typeface="Arial" panose="020B0604020202020204" pitchFamily="34" charset="0"/>
              <a:buChar char="•"/>
            </a:pPr>
            <a:endParaRPr lang="en-CA" dirty="0">
              <a:solidFill>
                <a:srgbClr val="2C6CA4"/>
              </a:solidFill>
              <a:latin typeface="Avenir Book" panose="02000503020000020003" pitchFamily="2" charset="0"/>
            </a:endParaRPr>
          </a:p>
          <a:p>
            <a:pPr marL="285750" indent="-285750">
              <a:buFont typeface="Arial" panose="020B0604020202020204" pitchFamily="34" charset="0"/>
              <a:buChar char="•"/>
            </a:pPr>
            <a:r>
              <a:rPr lang="en-CA" dirty="0">
                <a:solidFill>
                  <a:srgbClr val="2C6CA4"/>
                </a:solidFill>
                <a:latin typeface="Avenir Book" panose="02000503020000020003" pitchFamily="2" charset="0"/>
              </a:rPr>
              <a:t>protecting and promoting the province’s </a:t>
            </a:r>
            <a:r>
              <a:rPr lang="en-CA" b="1" dirty="0">
                <a:solidFill>
                  <a:srgbClr val="840001"/>
                </a:solidFill>
                <a:latin typeface="Avenir Book" panose="02000503020000020003" pitchFamily="2" charset="0"/>
              </a:rPr>
              <a:t>heritage</a:t>
            </a:r>
            <a:endParaRPr lang="en-CA" b="1" dirty="0">
              <a:solidFill>
                <a:srgbClr val="2B6CA4"/>
              </a:solidFill>
              <a:latin typeface="Avenir Book" panose="02000503020000020003" pitchFamily="2" charset="0"/>
            </a:endParaRP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US" dirty="0">
                <a:solidFill>
                  <a:srgbClr val="2C6CA4"/>
                </a:solidFill>
                <a:latin typeface="Avenir Book" panose="02000503020000020003" pitchFamily="2" charset="0"/>
              </a:rPr>
              <a:t>telling our stories and creating a sense of </a:t>
            </a:r>
            <a:r>
              <a:rPr lang="en-US" b="1" dirty="0">
                <a:solidFill>
                  <a:srgbClr val="840001"/>
                </a:solidFill>
                <a:latin typeface="Avenir Book" panose="02000503020000020003" pitchFamily="2" charset="0"/>
              </a:rPr>
              <a:t>community</a:t>
            </a:r>
            <a:endParaRPr lang="en-US" dirty="0">
              <a:solidFill>
                <a:srgbClr val="2C6CA4"/>
              </a:solidFill>
              <a:latin typeface="Avenir Book" panose="02000503020000020003" pitchFamily="2" charset="0"/>
            </a:endParaRPr>
          </a:p>
          <a:p>
            <a:pPr marL="285750" indent="-285750">
              <a:buFont typeface="Arial" panose="020B0604020202020204" pitchFamily="34" charset="0"/>
              <a:buChar char="•"/>
            </a:pPr>
            <a:endParaRPr lang="en-US" dirty="0">
              <a:solidFill>
                <a:srgbClr val="2C6CA4"/>
              </a:solidFill>
              <a:latin typeface="Avenir Book" panose="02000503020000020003" pitchFamily="2" charset="0"/>
            </a:endParaRPr>
          </a:p>
          <a:p>
            <a:pPr marL="285750" indent="-285750">
              <a:buFont typeface="Arial" panose="020B0604020202020204" pitchFamily="34" charset="0"/>
              <a:buChar char="•"/>
            </a:pPr>
            <a:r>
              <a:rPr lang="en-US" dirty="0">
                <a:solidFill>
                  <a:srgbClr val="2C6CA4"/>
                </a:solidFill>
                <a:latin typeface="Avenir Book" panose="02000503020000020003" pitchFamily="2" charset="0"/>
              </a:rPr>
              <a:t>building </a:t>
            </a:r>
            <a:r>
              <a:rPr lang="en-US" b="1" dirty="0">
                <a:solidFill>
                  <a:srgbClr val="840001"/>
                </a:solidFill>
                <a:latin typeface="Avenir Book" panose="02000503020000020003" pitchFamily="2" charset="0"/>
              </a:rPr>
              <a:t>partnerships</a:t>
            </a:r>
            <a:r>
              <a:rPr lang="en-US" dirty="0">
                <a:solidFill>
                  <a:srgbClr val="2C6CA4"/>
                </a:solidFill>
                <a:latin typeface="Avenir Book" panose="02000503020000020003" pitchFamily="2" charset="0"/>
              </a:rPr>
              <a:t> with other industries like education and tourism </a:t>
            </a:r>
          </a:p>
          <a:p>
            <a:endParaRPr lang="en-CA" dirty="0"/>
          </a:p>
          <a:p>
            <a:endParaRPr lang="en-US" dirty="0"/>
          </a:p>
        </p:txBody>
      </p:sp>
      <p:sp>
        <p:nvSpPr>
          <p:cNvPr id="7" name="TextBox 6">
            <a:extLst>
              <a:ext uri="{FF2B5EF4-FFF2-40B4-BE49-F238E27FC236}">
                <a16:creationId xmlns:a16="http://schemas.microsoft.com/office/drawing/2014/main" id="{BF8FD5E4-0F14-FC4D-9D70-B7B7A589A2C4}"/>
              </a:ext>
            </a:extLst>
          </p:cNvPr>
          <p:cNvSpPr txBox="1"/>
          <p:nvPr/>
        </p:nvSpPr>
        <p:spPr>
          <a:xfrm>
            <a:off x="987287" y="678021"/>
            <a:ext cx="9475305" cy="461665"/>
          </a:xfrm>
          <a:prstGeom prst="rect">
            <a:avLst/>
          </a:prstGeom>
          <a:noFill/>
        </p:spPr>
        <p:txBody>
          <a:bodyPr wrap="square" rtlCol="0">
            <a:spAutoFit/>
          </a:bodyPr>
          <a:lstStyle/>
          <a:p>
            <a:r>
              <a:rPr lang="en-US" sz="2400" b="1" dirty="0">
                <a:solidFill>
                  <a:srgbClr val="2C6CA4"/>
                </a:solidFill>
                <a:latin typeface="Avenir Book" panose="02000503020000020003" pitchFamily="2" charset="0"/>
              </a:rPr>
              <a:t>The value of museums to Ontario:</a:t>
            </a:r>
          </a:p>
        </p:txBody>
      </p:sp>
      <p:pic>
        <p:nvPicPr>
          <p:cNvPr id="5122" name="Picture 2" descr="ROM Community Access Network (ROMCAN) | Royal Ontario Museum">
            <a:extLst>
              <a:ext uri="{FF2B5EF4-FFF2-40B4-BE49-F238E27FC236}">
                <a16:creationId xmlns:a16="http://schemas.microsoft.com/office/drawing/2014/main" id="{AFD8685D-2747-9F4D-B039-AA8EB715E5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1524" y="1167378"/>
            <a:ext cx="4687896" cy="369556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3FE9584-8292-9545-B1AD-DDBF2AF6D80A}"/>
              </a:ext>
            </a:extLst>
          </p:cNvPr>
          <p:cNvSpPr txBox="1"/>
          <p:nvPr/>
        </p:nvSpPr>
        <p:spPr>
          <a:xfrm>
            <a:off x="6353257" y="4933406"/>
            <a:ext cx="4184431" cy="584775"/>
          </a:xfrm>
          <a:prstGeom prst="rect">
            <a:avLst/>
          </a:prstGeom>
          <a:noFill/>
        </p:spPr>
        <p:txBody>
          <a:bodyPr wrap="square" rtlCol="0">
            <a:spAutoFit/>
          </a:bodyPr>
          <a:lstStyle/>
          <a:p>
            <a:r>
              <a:rPr lang="en-US" sz="1600" b="1" dirty="0">
                <a:solidFill>
                  <a:srgbClr val="2C6CA4"/>
                </a:solidFill>
                <a:latin typeface="Avenir Book" panose="02000503020000020003" pitchFamily="2" charset="0"/>
              </a:rPr>
              <a:t>School children new to Canada at a </a:t>
            </a:r>
            <a:r>
              <a:rPr lang="en-US" sz="1600" b="1" dirty="0" err="1">
                <a:solidFill>
                  <a:srgbClr val="2C6CA4"/>
                </a:solidFill>
                <a:latin typeface="Avenir Book" panose="02000503020000020003" pitchFamily="2" charset="0"/>
              </a:rPr>
              <a:t>Canoo</a:t>
            </a:r>
            <a:r>
              <a:rPr lang="en-US" sz="1600" b="1" dirty="0">
                <a:solidFill>
                  <a:srgbClr val="2C6CA4"/>
                </a:solidFill>
                <a:latin typeface="Avenir Book" panose="02000503020000020003" pitchFamily="2" charset="0"/>
              </a:rPr>
              <a:t> event day at the Royal Ontario Museum</a:t>
            </a:r>
          </a:p>
        </p:txBody>
      </p:sp>
    </p:spTree>
    <p:extLst>
      <p:ext uri="{BB962C8B-B14F-4D97-AF65-F5344CB8AC3E}">
        <p14:creationId xmlns:p14="http://schemas.microsoft.com/office/powerpoint/2010/main" val="326278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500"/>
                                        <p:tgtEl>
                                          <p:spTgt spid="3">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9" end="9"/>
                                            </p:txEl>
                                          </p:spTgt>
                                        </p:tgtEl>
                                        <p:attrNameLst>
                                          <p:attrName>style.visibility</p:attrName>
                                        </p:attrNameLst>
                                      </p:cBhvr>
                                      <p:to>
                                        <p:strVal val="visible"/>
                                      </p:to>
                                    </p:set>
                                    <p:animEffect transition="in" filter="fade">
                                      <p:cBhvr>
                                        <p:cTn id="10" dur="500"/>
                                        <p:tgtEl>
                                          <p:spTgt spid="3">
                                            <p:txEl>
                                              <p:pRg st="9" end="9"/>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animEffect transition="in" filter="fade">
                                      <p:cBhvr>
                                        <p:cTn id="13" dur="500"/>
                                        <p:tgtEl>
                                          <p:spTgt spid="3">
                                            <p:txEl>
                                              <p:pRg st="11" end="1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122"/>
                                        </p:tgtEl>
                                        <p:attrNameLst>
                                          <p:attrName>style.visibility</p:attrName>
                                        </p:attrNameLst>
                                      </p:cBhvr>
                                      <p:to>
                                        <p:strVal val="visible"/>
                                      </p:to>
                                    </p:set>
                                    <p:animEffect transition="in" filter="fade">
                                      <p:cBhvr>
                                        <p:cTn id="16" dur="500"/>
                                        <p:tgtEl>
                                          <p:spTgt spid="51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28F8C8F-830A-254D-A9B6-4195334D185E}"/>
              </a:ext>
            </a:extLst>
          </p:cNvPr>
          <p:cNvSpPr txBox="1"/>
          <p:nvPr/>
        </p:nvSpPr>
        <p:spPr>
          <a:xfrm>
            <a:off x="624424" y="581190"/>
            <a:ext cx="5471576" cy="4431983"/>
          </a:xfrm>
          <a:prstGeom prst="rect">
            <a:avLst/>
          </a:prstGeom>
          <a:noFill/>
        </p:spPr>
        <p:txBody>
          <a:bodyPr wrap="square" rtlCol="0">
            <a:spAutoFit/>
          </a:bodyPr>
          <a:lstStyle/>
          <a:p>
            <a:r>
              <a:rPr lang="en-US" sz="2400" b="1" dirty="0">
                <a:solidFill>
                  <a:srgbClr val="2C6CA4"/>
                </a:solidFill>
                <a:latin typeface="Avenir Book" panose="02000503020000020003" pitchFamily="2" charset="0"/>
              </a:rPr>
              <a:t>The problems before </a:t>
            </a:r>
          </a:p>
          <a:p>
            <a:r>
              <a:rPr lang="en-US" sz="2400" b="1" dirty="0">
                <a:solidFill>
                  <a:srgbClr val="2C6CA4"/>
                </a:solidFill>
                <a:latin typeface="Avenir Book" panose="02000503020000020003" pitchFamily="2" charset="0"/>
              </a:rPr>
              <a:t>the pandemic:</a:t>
            </a:r>
          </a:p>
          <a:p>
            <a:endParaRPr lang="en-US" sz="2400" b="1" dirty="0">
              <a:solidFill>
                <a:srgbClr val="2C6CA4"/>
              </a:solidFill>
              <a:latin typeface="Avenir Book" panose="02000503020000020003" pitchFamily="2" charset="0"/>
            </a:endParaRPr>
          </a:p>
          <a:p>
            <a:endParaRPr lang="en-US" sz="2400" b="1" dirty="0">
              <a:solidFill>
                <a:srgbClr val="2C6CA4"/>
              </a:solidFill>
              <a:latin typeface="Avenir Book" panose="02000503020000020003" pitchFamily="2" charset="0"/>
            </a:endParaRPr>
          </a:p>
          <a:p>
            <a:pPr marL="285750" indent="-285750">
              <a:buFont typeface="Arial" panose="020B0604020202020204" pitchFamily="34" charset="0"/>
              <a:buChar char="•"/>
            </a:pPr>
            <a:r>
              <a:rPr lang="en-CA" dirty="0">
                <a:solidFill>
                  <a:srgbClr val="2C6CA4"/>
                </a:solidFill>
                <a:latin typeface="Avenir Book" panose="02000503020000020003" pitchFamily="2" charset="0"/>
              </a:rPr>
              <a:t>a closed program for funding, preventing museums from accessing support</a:t>
            </a:r>
          </a:p>
          <a:p>
            <a:r>
              <a:rPr lang="en-CA" dirty="0">
                <a:solidFill>
                  <a:srgbClr val="2C6CA4"/>
                </a:solidFill>
                <a:latin typeface="Avenir Book" panose="02000503020000020003" pitchFamily="2" charset="0"/>
              </a:rPr>
              <a:t> </a:t>
            </a:r>
          </a:p>
          <a:p>
            <a:pPr marL="285750" indent="-285750">
              <a:buFont typeface="Arial" panose="020B0604020202020204" pitchFamily="34" charset="0"/>
              <a:buChar char="•"/>
            </a:pPr>
            <a:r>
              <a:rPr lang="en-CA" dirty="0">
                <a:solidFill>
                  <a:srgbClr val="2C6CA4"/>
                </a:solidFill>
                <a:latin typeface="Avenir Book" panose="02000503020000020003" pitchFamily="2" charset="0"/>
              </a:rPr>
              <a:t>a reliance on short-term project funding </a:t>
            </a:r>
          </a:p>
          <a:p>
            <a:endParaRPr lang="en-CA" dirty="0">
              <a:solidFill>
                <a:srgbClr val="2C6CA4"/>
              </a:solidFill>
              <a:latin typeface="Avenir Book" panose="02000503020000020003" pitchFamily="2" charset="0"/>
            </a:endParaRPr>
          </a:p>
          <a:p>
            <a:pPr marL="285750" indent="-285750">
              <a:buFont typeface="Arial" panose="020B0604020202020204" pitchFamily="34" charset="0"/>
              <a:buChar char="•"/>
            </a:pPr>
            <a:r>
              <a:rPr lang="en-CA" dirty="0">
                <a:solidFill>
                  <a:srgbClr val="2C6CA4"/>
                </a:solidFill>
                <a:latin typeface="Avenir Book" panose="02000503020000020003" pitchFamily="2" charset="0"/>
              </a:rPr>
              <a:t>outdated standards of assessment that don’t reflect current best practices in museums  </a:t>
            </a:r>
          </a:p>
          <a:p>
            <a:endParaRPr lang="en-CA" dirty="0">
              <a:solidFill>
                <a:srgbClr val="2C6CA4"/>
              </a:solidFill>
              <a:latin typeface="Avenir Book" panose="02000503020000020003" pitchFamily="2" charset="0"/>
            </a:endParaRPr>
          </a:p>
          <a:p>
            <a:pPr marL="285750" indent="-285750">
              <a:buFont typeface="Arial" panose="020B0604020202020204" pitchFamily="34" charset="0"/>
              <a:buChar char="•"/>
            </a:pPr>
            <a:r>
              <a:rPr lang="en-CA" b="1" dirty="0">
                <a:solidFill>
                  <a:srgbClr val="2C6CA4"/>
                </a:solidFill>
                <a:latin typeface="Avenir Black" panose="02000503020000020003" pitchFamily="2" charset="0"/>
              </a:rPr>
              <a:t>a lack of sufficient provincial funding</a:t>
            </a:r>
          </a:p>
          <a:p>
            <a:endParaRPr lang="en-US" sz="2400" b="1" dirty="0">
              <a:solidFill>
                <a:srgbClr val="2C6CA4"/>
              </a:solidFill>
              <a:latin typeface="Avenir Book" panose="02000503020000020003" pitchFamily="2" charset="0"/>
            </a:endParaRPr>
          </a:p>
        </p:txBody>
      </p:sp>
      <p:sp>
        <p:nvSpPr>
          <p:cNvPr id="5" name="TextBox 4">
            <a:extLst>
              <a:ext uri="{FF2B5EF4-FFF2-40B4-BE49-F238E27FC236}">
                <a16:creationId xmlns:a16="http://schemas.microsoft.com/office/drawing/2014/main" id="{CAD901FF-7CDC-D84F-9C6B-5A0D6716D9C8}"/>
              </a:ext>
            </a:extLst>
          </p:cNvPr>
          <p:cNvSpPr txBox="1"/>
          <p:nvPr/>
        </p:nvSpPr>
        <p:spPr>
          <a:xfrm>
            <a:off x="6095999" y="530159"/>
            <a:ext cx="3843579" cy="830997"/>
          </a:xfrm>
          <a:prstGeom prst="rect">
            <a:avLst/>
          </a:prstGeom>
          <a:noFill/>
        </p:spPr>
        <p:txBody>
          <a:bodyPr wrap="square" rtlCol="0">
            <a:spAutoFit/>
          </a:bodyPr>
          <a:lstStyle/>
          <a:p>
            <a:r>
              <a:rPr lang="en-US" sz="2400" b="1" dirty="0">
                <a:solidFill>
                  <a:srgbClr val="840001"/>
                </a:solidFill>
                <a:latin typeface="Avenir Book" panose="02000503020000020003" pitchFamily="2" charset="0"/>
              </a:rPr>
              <a:t>How the pandemic made these problems worse:</a:t>
            </a:r>
            <a:endParaRPr lang="en-US" sz="2400" b="1" dirty="0">
              <a:solidFill>
                <a:srgbClr val="840001"/>
              </a:solidFill>
            </a:endParaRPr>
          </a:p>
        </p:txBody>
      </p:sp>
      <p:sp>
        <p:nvSpPr>
          <p:cNvPr id="6" name="Rectangle 5">
            <a:extLst>
              <a:ext uri="{FF2B5EF4-FFF2-40B4-BE49-F238E27FC236}">
                <a16:creationId xmlns:a16="http://schemas.microsoft.com/office/drawing/2014/main" id="{8F46CA2D-C707-8A48-9956-2DE74E0F47B3}"/>
              </a:ext>
            </a:extLst>
          </p:cNvPr>
          <p:cNvSpPr/>
          <p:nvPr/>
        </p:nvSpPr>
        <p:spPr>
          <a:xfrm>
            <a:off x="299544" y="270641"/>
            <a:ext cx="11592910" cy="6316718"/>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23AA968-35A4-964A-8377-24CE3F2965C7}"/>
              </a:ext>
            </a:extLst>
          </p:cNvPr>
          <p:cNvSpPr txBox="1"/>
          <p:nvPr/>
        </p:nvSpPr>
        <p:spPr>
          <a:xfrm>
            <a:off x="5931358" y="1552949"/>
            <a:ext cx="5636218" cy="3970318"/>
          </a:xfrm>
          <a:prstGeom prst="rect">
            <a:avLst/>
          </a:prstGeom>
          <a:noFill/>
        </p:spPr>
        <p:txBody>
          <a:bodyPr wrap="square" rtlCol="0">
            <a:spAutoFit/>
          </a:bodyPr>
          <a:lstStyle/>
          <a:p>
            <a:pPr marL="285750" indent="-285750">
              <a:buFont typeface="Arial" panose="020B0604020202020204" pitchFamily="34" charset="0"/>
              <a:buChar char="•"/>
            </a:pPr>
            <a:r>
              <a:rPr lang="en-CA" dirty="0">
                <a:solidFill>
                  <a:srgbClr val="840001"/>
                </a:solidFill>
                <a:latin typeface="Avenir Book" panose="02000503020000020003" pitchFamily="2" charset="0"/>
              </a:rPr>
              <a:t>closures and cancellations (including during the busy summer season) have meant more than  $120 million in losses </a:t>
            </a:r>
          </a:p>
          <a:p>
            <a:pPr marL="285750" indent="-285750">
              <a:buFont typeface="Arial" panose="020B0604020202020204" pitchFamily="34" charset="0"/>
              <a:buChar char="•"/>
            </a:pPr>
            <a:endParaRPr lang="en-CA" dirty="0">
              <a:solidFill>
                <a:srgbClr val="840001"/>
              </a:solidFill>
              <a:latin typeface="Avenir Book" panose="02000503020000020003" pitchFamily="2" charset="0"/>
            </a:endParaRPr>
          </a:p>
          <a:p>
            <a:pPr marL="285750" indent="-285750">
              <a:buFont typeface="Arial" panose="020B0604020202020204" pitchFamily="34" charset="0"/>
              <a:buChar char="•"/>
            </a:pPr>
            <a:r>
              <a:rPr lang="en-CA" dirty="0">
                <a:solidFill>
                  <a:srgbClr val="840001"/>
                </a:solidFill>
                <a:latin typeface="Avenir Book" panose="02000503020000020003" pitchFamily="2" charset="0"/>
              </a:rPr>
              <a:t>closures have damaged opportunities for community outreach</a:t>
            </a:r>
          </a:p>
          <a:p>
            <a:pPr marL="285750" indent="-285750">
              <a:buFont typeface="Arial" panose="020B0604020202020204" pitchFamily="34" charset="0"/>
              <a:buChar char="•"/>
            </a:pPr>
            <a:endParaRPr lang="en-CA" dirty="0">
              <a:solidFill>
                <a:srgbClr val="840001"/>
              </a:solidFill>
              <a:latin typeface="Avenir Book" panose="02000503020000020003" pitchFamily="2" charset="0"/>
            </a:endParaRPr>
          </a:p>
          <a:p>
            <a:pPr marL="285750" indent="-285750">
              <a:buFont typeface="Arial" panose="020B0604020202020204" pitchFamily="34" charset="0"/>
              <a:buChar char="•"/>
            </a:pPr>
            <a:r>
              <a:rPr lang="en-CA" dirty="0">
                <a:solidFill>
                  <a:srgbClr val="840001"/>
                </a:solidFill>
                <a:latin typeface="Avenir Book" panose="02000503020000020003" pitchFamily="2" charset="0"/>
              </a:rPr>
              <a:t>museums are struggling with decreased occupancy allowances</a:t>
            </a:r>
          </a:p>
          <a:p>
            <a:pPr marL="285750" indent="-285750">
              <a:buFont typeface="Arial" panose="020B0604020202020204" pitchFamily="34" charset="0"/>
              <a:buChar char="•"/>
            </a:pPr>
            <a:endParaRPr lang="en-CA" dirty="0">
              <a:solidFill>
                <a:srgbClr val="840001"/>
              </a:solidFill>
              <a:latin typeface="Avenir Book" panose="02000503020000020003" pitchFamily="2" charset="0"/>
            </a:endParaRPr>
          </a:p>
          <a:p>
            <a:pPr marL="285750" indent="-285750">
              <a:buFont typeface="Arial" panose="020B0604020202020204" pitchFamily="34" charset="0"/>
              <a:buChar char="•"/>
            </a:pPr>
            <a:r>
              <a:rPr lang="en-CA" dirty="0">
                <a:solidFill>
                  <a:srgbClr val="840001"/>
                </a:solidFill>
                <a:latin typeface="Avenir Book" panose="02000503020000020003" pitchFamily="2" charset="0"/>
              </a:rPr>
              <a:t>funds to pivot programming online are insufficient</a:t>
            </a:r>
          </a:p>
          <a:p>
            <a:pPr marL="285750" indent="-285750">
              <a:buFont typeface="Arial" panose="020B0604020202020204" pitchFamily="34" charset="0"/>
              <a:buChar char="•"/>
            </a:pPr>
            <a:endParaRPr lang="en-CA" dirty="0">
              <a:solidFill>
                <a:srgbClr val="840001"/>
              </a:solidFill>
              <a:latin typeface="Avenir Book" panose="02000503020000020003" pitchFamily="2" charset="0"/>
            </a:endParaRPr>
          </a:p>
          <a:p>
            <a:pPr marL="285750" indent="-285750">
              <a:buFont typeface="Arial" panose="020B0604020202020204" pitchFamily="34" charset="0"/>
              <a:buChar char="•"/>
            </a:pPr>
            <a:r>
              <a:rPr lang="en-CA" dirty="0">
                <a:solidFill>
                  <a:srgbClr val="840001"/>
                </a:solidFill>
                <a:latin typeface="Avenir Book" panose="02000503020000020003" pitchFamily="2" charset="0"/>
              </a:rPr>
              <a:t>visitors are losing confidence, trust, and interest in museums</a:t>
            </a:r>
            <a:endParaRPr lang="en-CA" dirty="0">
              <a:solidFill>
                <a:srgbClr val="2C6CA4"/>
              </a:solidFill>
              <a:latin typeface="Avenir Book" panose="02000503020000020003" pitchFamily="2" charset="0"/>
            </a:endParaRPr>
          </a:p>
        </p:txBody>
      </p:sp>
      <p:sp>
        <p:nvSpPr>
          <p:cNvPr id="8" name="TextBox 7">
            <a:extLst>
              <a:ext uri="{FF2B5EF4-FFF2-40B4-BE49-F238E27FC236}">
                <a16:creationId xmlns:a16="http://schemas.microsoft.com/office/drawing/2014/main" id="{EEE37D8D-4E6E-A444-BEA5-CEE65C73EB5E}"/>
              </a:ext>
            </a:extLst>
          </p:cNvPr>
          <p:cNvSpPr txBox="1"/>
          <p:nvPr/>
        </p:nvSpPr>
        <p:spPr>
          <a:xfrm>
            <a:off x="6095999" y="5630479"/>
            <a:ext cx="5486400" cy="646331"/>
          </a:xfrm>
          <a:prstGeom prst="rect">
            <a:avLst/>
          </a:prstGeom>
          <a:noFill/>
        </p:spPr>
        <p:txBody>
          <a:bodyPr wrap="square" rtlCol="0">
            <a:spAutoFit/>
          </a:bodyPr>
          <a:lstStyle/>
          <a:p>
            <a:r>
              <a:rPr lang="en-CA" b="1" dirty="0">
                <a:solidFill>
                  <a:srgbClr val="840001"/>
                </a:solidFill>
                <a:latin typeface="Avenir Black" panose="02000503020000020003" pitchFamily="2" charset="0"/>
              </a:rPr>
              <a:t>Only ¼ of museums have the funds for this year</a:t>
            </a:r>
          </a:p>
          <a:p>
            <a:endParaRPr lang="en-US" dirty="0"/>
          </a:p>
        </p:txBody>
      </p:sp>
    </p:spTree>
    <p:extLst>
      <p:ext uri="{BB962C8B-B14F-4D97-AF65-F5344CB8AC3E}">
        <p14:creationId xmlns:p14="http://schemas.microsoft.com/office/powerpoint/2010/main" val="168519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0" end="10"/>
                                            </p:txEl>
                                          </p:spTgt>
                                        </p:tgtEl>
                                        <p:attrNameLst>
                                          <p:attrName>style.visibility</p:attrName>
                                        </p:attrNameLst>
                                      </p:cBhvr>
                                      <p:to>
                                        <p:strVal val="visible"/>
                                      </p:to>
                                    </p:set>
                                    <p:animEffect transition="in" filter="fade">
                                      <p:cBhvr>
                                        <p:cTn id="7" dur="500"/>
                                        <p:tgtEl>
                                          <p:spTgt spid="4">
                                            <p:txEl>
                                              <p:pRg st="10" end="1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fade">
                                      <p:cBhvr>
                                        <p:cTn id="20"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6F5101-A57B-7E4E-9B63-60BADD3C834A}"/>
              </a:ext>
            </a:extLst>
          </p:cNvPr>
          <p:cNvSpPr/>
          <p:nvPr/>
        </p:nvSpPr>
        <p:spPr>
          <a:xfrm>
            <a:off x="294290" y="252248"/>
            <a:ext cx="11592910" cy="6316718"/>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EA7C2F7-D9C1-5A43-9940-869384A0D01D}"/>
              </a:ext>
            </a:extLst>
          </p:cNvPr>
          <p:cNvSpPr txBox="1"/>
          <p:nvPr/>
        </p:nvSpPr>
        <p:spPr>
          <a:xfrm>
            <a:off x="813462" y="595316"/>
            <a:ext cx="9376285" cy="461665"/>
          </a:xfrm>
          <a:prstGeom prst="rect">
            <a:avLst/>
          </a:prstGeom>
          <a:noFill/>
        </p:spPr>
        <p:txBody>
          <a:bodyPr wrap="none" rtlCol="0">
            <a:spAutoFit/>
          </a:bodyPr>
          <a:lstStyle/>
          <a:p>
            <a:r>
              <a:rPr lang="en-US" sz="2400" b="1" dirty="0">
                <a:solidFill>
                  <a:srgbClr val="2C6CA4"/>
                </a:solidFill>
                <a:latin typeface="Avenir Book" panose="02000503020000020003" pitchFamily="2" charset="0"/>
              </a:rPr>
              <a:t>What the Government of Ontario can do to help museums rebuild:</a:t>
            </a:r>
          </a:p>
        </p:txBody>
      </p:sp>
      <p:sp>
        <p:nvSpPr>
          <p:cNvPr id="5" name="TextBox 4">
            <a:extLst>
              <a:ext uri="{FF2B5EF4-FFF2-40B4-BE49-F238E27FC236}">
                <a16:creationId xmlns:a16="http://schemas.microsoft.com/office/drawing/2014/main" id="{F0F4F3F4-57AD-AD40-8BBA-EAB28E42BA14}"/>
              </a:ext>
            </a:extLst>
          </p:cNvPr>
          <p:cNvSpPr txBox="1"/>
          <p:nvPr/>
        </p:nvSpPr>
        <p:spPr>
          <a:xfrm>
            <a:off x="813462" y="1537429"/>
            <a:ext cx="7233258" cy="2893100"/>
          </a:xfrm>
          <a:prstGeom prst="rect">
            <a:avLst/>
          </a:prstGeom>
          <a:noFill/>
        </p:spPr>
        <p:txBody>
          <a:bodyPr wrap="square" rtlCol="0">
            <a:spAutoFit/>
          </a:bodyPr>
          <a:lstStyle/>
          <a:p>
            <a:pPr lvl="0">
              <a:defRPr/>
            </a:pPr>
            <a:r>
              <a:rPr lang="en-CA" b="1" dirty="0">
                <a:solidFill>
                  <a:srgbClr val="840001"/>
                </a:solidFill>
                <a:latin typeface="Avenir Book" panose="02000503020000020003" pitchFamily="2" charset="0"/>
              </a:rPr>
              <a:t>3 recommendations for Ontario’s 2022 Budget:</a:t>
            </a:r>
          </a:p>
          <a:p>
            <a:pPr lvl="0">
              <a:defRPr/>
            </a:pPr>
            <a:endParaRPr lang="en-CA" b="1" dirty="0">
              <a:solidFill>
                <a:srgbClr val="840001"/>
              </a:solidFill>
              <a:latin typeface="Avenir Book" panose="02000503020000020003" pitchFamily="2" charset="0"/>
            </a:endParaRPr>
          </a:p>
          <a:p>
            <a:pPr lvl="0">
              <a:defRPr/>
            </a:pPr>
            <a:endParaRPr lang="en-CA" dirty="0">
              <a:solidFill>
                <a:srgbClr val="2C6CA4"/>
              </a:solidFill>
              <a:latin typeface="Avenir Book" panose="02000503020000020003" pitchFamily="2" charset="0"/>
            </a:endParaRPr>
          </a:p>
          <a:p>
            <a:pPr marL="593725" lvl="0">
              <a:defRPr/>
            </a:pPr>
            <a:r>
              <a:rPr lang="en-CA" sz="1600" dirty="0">
                <a:solidFill>
                  <a:srgbClr val="2C6CA4"/>
                </a:solidFill>
                <a:latin typeface="Avenir Book" panose="02000503020000020003" pitchFamily="2" charset="0"/>
              </a:rPr>
              <a:t>1. An </a:t>
            </a:r>
            <a:r>
              <a:rPr lang="en-CA" sz="1600" b="1" dirty="0">
                <a:solidFill>
                  <a:srgbClr val="2C6CA4"/>
                </a:solidFill>
                <a:latin typeface="Avenir Black" panose="02000503020000020003" pitchFamily="2" charset="0"/>
              </a:rPr>
              <a:t>Ontario Museum Relief Fund of 10 million dollars</a:t>
            </a:r>
            <a:r>
              <a:rPr lang="en-CA" sz="1600" dirty="0">
                <a:solidFill>
                  <a:srgbClr val="2C6CA4"/>
                </a:solidFill>
                <a:latin typeface="Avenir Book" panose="02000503020000020003" pitchFamily="2" charset="0"/>
              </a:rPr>
              <a:t>, to support museums during future closures.</a:t>
            </a:r>
          </a:p>
          <a:p>
            <a:pPr marL="593725" lvl="0">
              <a:defRPr/>
            </a:pPr>
            <a:endParaRPr lang="en-CA" sz="1600" dirty="0">
              <a:solidFill>
                <a:srgbClr val="2C6CA4"/>
              </a:solidFill>
              <a:latin typeface="Avenir Book" panose="02000503020000020003" pitchFamily="2" charset="0"/>
            </a:endParaRPr>
          </a:p>
          <a:p>
            <a:pPr marL="593725" lvl="0">
              <a:defRPr/>
            </a:pPr>
            <a:r>
              <a:rPr lang="en-CA" sz="1600" dirty="0">
                <a:solidFill>
                  <a:srgbClr val="2C6CA4"/>
                </a:solidFill>
                <a:latin typeface="Avenir Book" panose="02000503020000020003" pitchFamily="2" charset="0"/>
              </a:rPr>
              <a:t>2. A </a:t>
            </a:r>
            <a:r>
              <a:rPr lang="en-CA" sz="1600" b="1" dirty="0">
                <a:solidFill>
                  <a:srgbClr val="2C6CA4"/>
                </a:solidFill>
                <a:latin typeface="Avenir Black" panose="02000503020000020003" pitchFamily="2" charset="0"/>
              </a:rPr>
              <a:t>Digital Response Fund of 10 million dollars</a:t>
            </a:r>
            <a:r>
              <a:rPr lang="en-CA" sz="1600" dirty="0">
                <a:solidFill>
                  <a:srgbClr val="2C6CA4"/>
                </a:solidFill>
                <a:latin typeface="Avenir Book" panose="02000503020000020003" pitchFamily="2" charset="0"/>
              </a:rPr>
              <a:t>, to help museums build robust online experiences in programming and education</a:t>
            </a:r>
          </a:p>
          <a:p>
            <a:pPr marL="593725" lvl="0">
              <a:defRPr/>
            </a:pPr>
            <a:endParaRPr lang="en-CA" sz="1600" dirty="0">
              <a:solidFill>
                <a:srgbClr val="2C6CA4"/>
              </a:solidFill>
              <a:latin typeface="Avenir Book" panose="02000503020000020003" pitchFamily="2" charset="0"/>
            </a:endParaRPr>
          </a:p>
          <a:p>
            <a:pPr marL="593725" lvl="0">
              <a:defRPr/>
            </a:pPr>
            <a:r>
              <a:rPr lang="en-CA" sz="1600" dirty="0">
                <a:solidFill>
                  <a:srgbClr val="2C6CA4"/>
                </a:solidFill>
                <a:latin typeface="Avenir Book" panose="02000503020000020003" pitchFamily="2" charset="0"/>
              </a:rPr>
              <a:t>3. </a:t>
            </a:r>
            <a:r>
              <a:rPr lang="en-CA" sz="1600" b="1" dirty="0">
                <a:solidFill>
                  <a:srgbClr val="2C6CA4"/>
                </a:solidFill>
                <a:latin typeface="Avenir Black" panose="02000503020000020003" pitchFamily="2" charset="0"/>
              </a:rPr>
              <a:t>10 million dollars for smaller, community museums </a:t>
            </a:r>
            <a:r>
              <a:rPr lang="en-CA" sz="1600" dirty="0">
                <a:solidFill>
                  <a:srgbClr val="2C6CA4"/>
                </a:solidFill>
                <a:latin typeface="Avenir Book" panose="02000503020000020003" pitchFamily="2" charset="0"/>
              </a:rPr>
              <a:t>across the province</a:t>
            </a:r>
          </a:p>
        </p:txBody>
      </p:sp>
      <p:pic>
        <p:nvPicPr>
          <p:cNvPr id="7170" name="Picture 2" descr="Blue sign come in we are open Royalty Free Vector Image">
            <a:extLst>
              <a:ext uri="{FF2B5EF4-FFF2-40B4-BE49-F238E27FC236}">
                <a16:creationId xmlns:a16="http://schemas.microsoft.com/office/drawing/2014/main" id="{3573DEBD-36B9-E849-A431-BA9BE64FA67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2344"/>
          <a:stretch/>
        </p:blipFill>
        <p:spPr bwMode="auto">
          <a:xfrm>
            <a:off x="8245247" y="2181249"/>
            <a:ext cx="3133291" cy="2249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5303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7170"/>
                                        </p:tgtEl>
                                        <p:attrNameLst>
                                          <p:attrName>style.visibility</p:attrName>
                                        </p:attrNameLst>
                                      </p:cBhvr>
                                      <p:to>
                                        <p:strVal val="visible"/>
                                      </p:to>
                                    </p:set>
                                    <p:animEffect transition="in" filter="fade">
                                      <p:cBhvr>
                                        <p:cTn id="10"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B411A8-7661-4D4D-9219-D9D9ABB75D1D}"/>
              </a:ext>
            </a:extLst>
          </p:cNvPr>
          <p:cNvSpPr/>
          <p:nvPr/>
        </p:nvSpPr>
        <p:spPr>
          <a:xfrm>
            <a:off x="294290" y="252248"/>
            <a:ext cx="11592910" cy="6316718"/>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34B2DB3-9E89-BD43-B569-F6DDD7A37EE2}"/>
              </a:ext>
            </a:extLst>
          </p:cNvPr>
          <p:cNvSpPr txBox="1"/>
          <p:nvPr/>
        </p:nvSpPr>
        <p:spPr>
          <a:xfrm>
            <a:off x="3421552" y="2100302"/>
            <a:ext cx="5338384" cy="646331"/>
          </a:xfrm>
          <a:prstGeom prst="rect">
            <a:avLst/>
          </a:prstGeom>
          <a:noFill/>
        </p:spPr>
        <p:txBody>
          <a:bodyPr wrap="none" rtlCol="0">
            <a:spAutoFit/>
          </a:bodyPr>
          <a:lstStyle/>
          <a:p>
            <a:r>
              <a:rPr lang="en-US" sz="3600" b="1" dirty="0">
                <a:solidFill>
                  <a:srgbClr val="840001"/>
                </a:solidFill>
                <a:latin typeface="Avenir Book" panose="02000503020000020003" pitchFamily="2" charset="0"/>
              </a:rPr>
              <a:t>Save Ontario’s museums!</a:t>
            </a:r>
          </a:p>
        </p:txBody>
      </p:sp>
      <p:sp>
        <p:nvSpPr>
          <p:cNvPr id="5" name="TextBox 4">
            <a:extLst>
              <a:ext uri="{FF2B5EF4-FFF2-40B4-BE49-F238E27FC236}">
                <a16:creationId xmlns:a16="http://schemas.microsoft.com/office/drawing/2014/main" id="{3D97CB95-875C-F84B-ACBE-4851C53AF1F7}"/>
              </a:ext>
            </a:extLst>
          </p:cNvPr>
          <p:cNvSpPr txBox="1"/>
          <p:nvPr/>
        </p:nvSpPr>
        <p:spPr>
          <a:xfrm>
            <a:off x="3421552" y="2968884"/>
            <a:ext cx="5338384" cy="2185214"/>
          </a:xfrm>
          <a:prstGeom prst="rect">
            <a:avLst/>
          </a:prstGeom>
          <a:noFill/>
        </p:spPr>
        <p:txBody>
          <a:bodyPr wrap="square" rtlCol="0">
            <a:spAutoFit/>
          </a:bodyPr>
          <a:lstStyle/>
          <a:p>
            <a:pPr algn="ctr"/>
            <a:r>
              <a:rPr lang="en-US" sz="3200" b="1" dirty="0">
                <a:solidFill>
                  <a:srgbClr val="3170A7"/>
                </a:solidFill>
                <a:latin typeface="Avenir Book" panose="02000503020000020003" pitchFamily="2" charset="0"/>
              </a:rPr>
              <a:t>Invest in Ontario’s future by investing in our heritage.</a:t>
            </a:r>
          </a:p>
          <a:p>
            <a:pPr algn="ctr"/>
            <a:endParaRPr lang="en-US" sz="2400" b="1" dirty="0">
              <a:solidFill>
                <a:srgbClr val="3170A7"/>
              </a:solidFill>
              <a:latin typeface="Avenir Book" panose="02000503020000020003" pitchFamily="2" charset="0"/>
            </a:endParaRPr>
          </a:p>
          <a:p>
            <a:pPr algn="ctr"/>
            <a:endParaRPr lang="en-US" sz="2400" b="1" dirty="0">
              <a:solidFill>
                <a:srgbClr val="3170A7"/>
              </a:solidFill>
              <a:latin typeface="Avenir Book" panose="02000503020000020003" pitchFamily="2" charset="0"/>
            </a:endParaRPr>
          </a:p>
          <a:p>
            <a:pPr algn="ctr"/>
            <a:r>
              <a:rPr lang="en-US" sz="2400" b="1" dirty="0">
                <a:solidFill>
                  <a:srgbClr val="3170A7"/>
                </a:solidFill>
                <a:latin typeface="Avenir Book" panose="02000503020000020003" pitchFamily="2" charset="0"/>
              </a:rPr>
              <a:t>Thank you</a:t>
            </a:r>
          </a:p>
        </p:txBody>
      </p:sp>
    </p:spTree>
    <p:extLst>
      <p:ext uri="{BB962C8B-B14F-4D97-AF65-F5344CB8AC3E}">
        <p14:creationId xmlns:p14="http://schemas.microsoft.com/office/powerpoint/2010/main" val="23844597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534</TotalTime>
  <Words>715</Words>
  <Application>Microsoft Macintosh PowerPoint</Application>
  <PresentationFormat>Widescreen</PresentationFormat>
  <Paragraphs>106</Paragraphs>
  <Slides>7</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Avenir Black</vt:lpstr>
      <vt:lpstr>Avenir Book</vt:lpstr>
      <vt:lpstr>Avenir Medium</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Mod Loc</dc:creator>
  <cp:lastModifiedBy>Mod Loc</cp:lastModifiedBy>
  <cp:revision>41</cp:revision>
  <dcterms:created xsi:type="dcterms:W3CDTF">2022-02-02T22:47:29Z</dcterms:created>
  <dcterms:modified xsi:type="dcterms:W3CDTF">2022-02-08T18:38:58Z</dcterms:modified>
</cp:coreProperties>
</file>