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6" r:id="rId2"/>
    <p:sldId id="262" r:id="rId3"/>
    <p:sldId id="267" r:id="rId4"/>
    <p:sldId id="263" r:id="rId5"/>
    <p:sldId id="268" r:id="rId6"/>
    <p:sldId id="259" r:id="rId7"/>
    <p:sldId id="257" r:id="rId8"/>
    <p:sldId id="260" r:id="rId9"/>
    <p:sldId id="270" r:id="rId10"/>
    <p:sldId id="281" r:id="rId11"/>
    <p:sldId id="271" r:id="rId12"/>
    <p:sldId id="272" r:id="rId13"/>
    <p:sldId id="282" r:id="rId14"/>
    <p:sldId id="273" r:id="rId15"/>
    <p:sldId id="283" r:id="rId16"/>
    <p:sldId id="265" r:id="rId17"/>
    <p:sldId id="261" r:id="rId18"/>
    <p:sldId id="264" r:id="rId19"/>
    <p:sldId id="276" r:id="rId20"/>
    <p:sldId id="275" r:id="rId21"/>
    <p:sldId id="278" r:id="rId22"/>
    <p:sldId id="284"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2F994B"/>
    <a:srgbClr val="2D508F"/>
    <a:srgbClr val="BC1498"/>
    <a:srgbClr val="B21E8B"/>
    <a:srgbClr val="BBC4CD"/>
    <a:srgbClr val="FFF7E1"/>
    <a:srgbClr val="A365D1"/>
    <a:srgbClr val="DA6946"/>
    <a:srgbClr val="E267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82" autoAdjust="0"/>
    <p:restoredTop sz="59145" autoAdjust="0"/>
  </p:normalViewPr>
  <p:slideViewPr>
    <p:cSldViewPr snapToGrid="0">
      <p:cViewPr varScale="1">
        <p:scale>
          <a:sx n="67" d="100"/>
          <a:sy n="67" d="100"/>
        </p:scale>
        <p:origin x="11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95114F-76E3-4EE1-900C-2A645C221A0D}" type="datetimeFigureOut">
              <a:rPr lang="en-GB" smtClean="0"/>
              <a:t>29/10/2021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C6EB94-2FC6-41FB-8018-4ABA412C6877}" type="slidenum">
              <a:rPr lang="en-GB" smtClean="0"/>
              <a:t>‹#›</a:t>
            </a:fld>
            <a:endParaRPr lang="en-GB"/>
          </a:p>
        </p:txBody>
      </p:sp>
    </p:spTree>
    <p:extLst>
      <p:ext uri="{BB962C8B-B14F-4D97-AF65-F5344CB8AC3E}">
        <p14:creationId xmlns:p14="http://schemas.microsoft.com/office/powerpoint/2010/main" val="1990901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A very warm welcome to the National Gallery of Canada. My name’s Alex, and today I’m going to guide you in a lesson on understanding abstract art.</a:t>
            </a:r>
          </a:p>
          <a:p>
            <a:endParaRPr lang="en-US" sz="1800" dirty="0"/>
          </a:p>
          <a:p>
            <a:r>
              <a:rPr lang="en-US" sz="1800" dirty="0"/>
              <a:t>As part of our lesson, we’re going to look closely at some of the most interesting objects in the Gallery’s collection and learn how to interpret them.</a:t>
            </a:r>
          </a:p>
          <a:p>
            <a:endParaRPr lang="en-US" sz="1800" dirty="0"/>
          </a:p>
          <a:p>
            <a:r>
              <a:rPr lang="en-US" sz="1800" dirty="0"/>
              <a:t>You have under your chairs a package with a handout, post-it note, and pencil for you to use today in the gallery. We’re going to move about a little in the space today, so do whatever makes you comfortable.</a:t>
            </a:r>
          </a:p>
          <a:p>
            <a:endParaRPr lang="en-US" sz="1800" dirty="0"/>
          </a:p>
          <a:p>
            <a:r>
              <a:rPr lang="en-US" sz="1800" dirty="0"/>
              <a:t>In the first part of our lesson today, we’re going to spend some time with the two works of art you can see on the wall behind me. </a:t>
            </a:r>
            <a:r>
              <a:rPr lang="en-US" sz="1800" dirty="0">
                <a:sym typeface="Wingdings" panose="05000000000000000000" pitchFamily="2" charset="2"/>
              </a:rPr>
              <a:t></a:t>
            </a:r>
            <a:endParaRPr lang="en-US" sz="1800" dirty="0"/>
          </a:p>
          <a:p>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1</a:t>
            </a:fld>
            <a:endParaRPr lang="en-GB"/>
          </a:p>
        </p:txBody>
      </p:sp>
    </p:spTree>
    <p:extLst>
      <p:ext uri="{BB962C8B-B14F-4D97-AF65-F5344CB8AC3E}">
        <p14:creationId xmlns:p14="http://schemas.microsoft.com/office/powerpoint/2010/main" val="3397121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 The first one I want to share with you is this fascinating and very </a:t>
            </a:r>
            <a:r>
              <a:rPr lang="en-US" dirty="0" err="1">
                <a:sym typeface="Wingdings" panose="05000000000000000000" pitchFamily="2" charset="2"/>
              </a:rPr>
              <a:t>colourful</a:t>
            </a:r>
            <a:r>
              <a:rPr lang="en-US" dirty="0">
                <a:sym typeface="Wingdings" panose="05000000000000000000" pitchFamily="2" charset="2"/>
              </a:rPr>
              <a:t> painting, which was made by Norval </a:t>
            </a:r>
            <a:r>
              <a:rPr lang="en-US" dirty="0" err="1">
                <a:sym typeface="Wingdings" panose="05000000000000000000" pitchFamily="2" charset="2"/>
              </a:rPr>
              <a:t>Morrisseau</a:t>
            </a:r>
            <a:r>
              <a:rPr lang="en-US" dirty="0">
                <a:sym typeface="Wingdings" panose="05000000000000000000" pitchFamily="2" charset="2"/>
              </a:rPr>
              <a:t>, who is also known as Copper Thunderbird, one of the most important and influential </a:t>
            </a:r>
            <a:r>
              <a:rPr lang="en-US" b="1" dirty="0">
                <a:sym typeface="Wingdings" panose="05000000000000000000" pitchFamily="2" charset="2"/>
              </a:rPr>
              <a:t>1. </a:t>
            </a:r>
            <a:r>
              <a:rPr lang="en-US" dirty="0">
                <a:sym typeface="Wingdings" panose="05000000000000000000" pitchFamily="2" charset="2"/>
              </a:rPr>
              <a:t>Indigenous artists in Canada. We’re going to learn a bit more about him in a minute.</a:t>
            </a:r>
          </a:p>
          <a:p>
            <a:endParaRPr lang="en-US" dirty="0">
              <a:sym typeface="Wingdings" panose="05000000000000000000" pitchFamily="2" charset="2"/>
            </a:endParaRPr>
          </a:p>
          <a:p>
            <a:r>
              <a:rPr lang="en-US" dirty="0">
                <a:sym typeface="Wingdings" panose="05000000000000000000" pitchFamily="2" charset="2"/>
              </a:rPr>
              <a:t>But first, I want you to take a </a:t>
            </a:r>
            <a:r>
              <a:rPr lang="en-US" b="0" i="1" dirty="0">
                <a:sym typeface="Wingdings" panose="05000000000000000000" pitchFamily="2" charset="2"/>
              </a:rPr>
              <a:t>close look </a:t>
            </a:r>
            <a:r>
              <a:rPr lang="en-US" dirty="0">
                <a:sym typeface="Wingdings" panose="05000000000000000000" pitchFamily="2" charset="2"/>
              </a:rPr>
              <a:t>at this painting, while I share with you a few of the things that Morrisseau had to say about his own art.</a:t>
            </a:r>
          </a:p>
        </p:txBody>
      </p:sp>
      <p:sp>
        <p:nvSpPr>
          <p:cNvPr id="4" name="Slide Number Placeholder 3"/>
          <p:cNvSpPr>
            <a:spLocks noGrp="1"/>
          </p:cNvSpPr>
          <p:nvPr>
            <p:ph type="sldNum" sz="quarter" idx="5"/>
          </p:nvPr>
        </p:nvSpPr>
        <p:spPr/>
        <p:txBody>
          <a:bodyPr/>
          <a:lstStyle/>
          <a:p>
            <a:fld id="{E0C6EB94-2FC6-41FB-8018-4ABA412C6877}" type="slidenum">
              <a:rPr lang="en-GB" smtClean="0"/>
              <a:t>2</a:t>
            </a:fld>
            <a:endParaRPr lang="en-GB"/>
          </a:p>
        </p:txBody>
      </p:sp>
    </p:spTree>
    <p:extLst>
      <p:ext uri="{BB962C8B-B14F-4D97-AF65-F5344CB8AC3E}">
        <p14:creationId xmlns:p14="http://schemas.microsoft.com/office/powerpoint/2010/main" val="4145539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7000"/>
              </a:lnSpc>
              <a:spcAft>
                <a:spcPts val="800"/>
              </a:spcAft>
              <a:buNone/>
            </a:pPr>
            <a:r>
              <a:rPr lang="en-GB" sz="1800" b="1" dirty="0">
                <a:effectLst/>
                <a:latin typeface="Calibri" panose="020F0502020204030204" pitchFamily="34" charset="0"/>
                <a:ea typeface="Calibri" panose="020F0502020204030204" pitchFamily="34" charset="0"/>
                <a:cs typeface="Calibri" panose="020F0502020204030204" pitchFamily="34" charset="0"/>
              </a:rPr>
              <a:t>1. </a:t>
            </a:r>
            <a:r>
              <a:rPr lang="en-GB" sz="1800" b="0" dirty="0">
                <a:effectLst/>
                <a:latin typeface="Calibri" panose="020F0502020204030204" pitchFamily="34" charset="0"/>
                <a:ea typeface="Calibri" panose="020F0502020204030204" pitchFamily="34" charset="0"/>
                <a:cs typeface="Calibri" panose="020F0502020204030204" pitchFamily="34" charset="0"/>
              </a:rPr>
              <a:t>I transmit astral plane harmonies through my brushes into the physical plane. These otherworld colours are reflected in the alphabet of nature, a grammar in which the symbols are plants, animals, birds, fishes, earth and sky. I am merely a channel for the spirit to utilize.</a:t>
            </a:r>
          </a:p>
          <a:p>
            <a:pPr marL="342900" indent="-342900">
              <a:lnSpc>
                <a:spcPct val="107000"/>
              </a:lnSpc>
              <a:spcAft>
                <a:spcPts val="800"/>
              </a:spcAft>
              <a:buAutoNum type="arabicPeriod"/>
            </a:pPr>
            <a:endParaRPr lang="en-GB" sz="1800" b="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en-GB" sz="1800" b="1" dirty="0">
                <a:effectLst/>
                <a:latin typeface="Calibri" panose="020F0502020204030204" pitchFamily="34" charset="0"/>
                <a:ea typeface="Calibri" panose="020F0502020204030204" pitchFamily="34" charset="0"/>
                <a:cs typeface="Calibri" panose="020F0502020204030204" pitchFamily="34" charset="0"/>
              </a:rPr>
              <a:t>2. </a:t>
            </a:r>
            <a:r>
              <a:rPr lang="en-GB" sz="1800" b="0" dirty="0">
                <a:effectLst/>
                <a:latin typeface="Calibri" panose="020F0502020204030204" pitchFamily="34" charset="0"/>
                <a:ea typeface="Calibri" panose="020F0502020204030204" pitchFamily="34" charset="0"/>
                <a:cs typeface="Calibri" panose="020F0502020204030204" pitchFamily="34" charset="0"/>
              </a:rPr>
              <a:t>My art . . . transcend[s] barriers of nationality, language and other forces that may be divisive, fortifying the greatness of the spirit that has always been the foundation of the Ojibwa people.</a:t>
            </a:r>
          </a:p>
          <a:p>
            <a:pPr marL="0" indent="0">
              <a:lnSpc>
                <a:spcPct val="107000"/>
              </a:lnSpc>
              <a:spcAft>
                <a:spcPts val="800"/>
              </a:spcAft>
              <a:buNone/>
            </a:pPr>
            <a:endParaRPr lang="en-GB" sz="1800" b="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en-GB" sz="1800" b="1" dirty="0">
                <a:effectLst/>
                <a:latin typeface="Calibri" panose="020F0502020204030204" pitchFamily="34" charset="0"/>
                <a:ea typeface="Calibri" panose="020F0502020204030204" pitchFamily="34" charset="0"/>
                <a:cs typeface="Calibri" panose="020F0502020204030204" pitchFamily="34" charset="0"/>
              </a:rPr>
              <a:t>3. </a:t>
            </a:r>
            <a:r>
              <a:rPr lang="en-GB" sz="1800" b="0" dirty="0">
                <a:effectLst/>
                <a:latin typeface="Calibri" panose="020F0502020204030204" pitchFamily="34" charset="0"/>
                <a:ea typeface="Calibri" panose="020F0502020204030204" pitchFamily="34" charset="0"/>
                <a:cs typeface="Calibri" panose="020F0502020204030204" pitchFamily="34" charset="0"/>
              </a:rPr>
              <a:t>I want to make paintings full of colour, laughter, compassion and love . . . paintings that will make people happy, that will change the course of people's lives.</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0C6EB94-2FC6-41FB-8018-4ABA412C6877}" type="slidenum">
              <a:rPr lang="en-GB" smtClean="0"/>
              <a:t>3</a:t>
            </a:fld>
            <a:endParaRPr lang="en-GB"/>
          </a:p>
        </p:txBody>
      </p:sp>
    </p:spTree>
    <p:extLst>
      <p:ext uri="{BB962C8B-B14F-4D97-AF65-F5344CB8AC3E}">
        <p14:creationId xmlns:p14="http://schemas.microsoft.com/office/powerpoint/2010/main" val="2749490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looking closely at Morrisseau’s painting, and listening to what he has to say about his art, I have a question for you: </a:t>
            </a:r>
            <a:r>
              <a:rPr lang="en-US" b="1" dirty="0"/>
              <a:t>1.</a:t>
            </a:r>
            <a:r>
              <a:rPr lang="en-US" dirty="0"/>
              <a:t> Would you describe </a:t>
            </a:r>
            <a:r>
              <a:rPr lang="en-US" dirty="0" err="1"/>
              <a:t>Morrisseau’s</a:t>
            </a:r>
            <a:r>
              <a:rPr lang="en-US" dirty="0"/>
              <a:t> painting as “abstract”? </a:t>
            </a:r>
            <a:r>
              <a:rPr lang="en-US" b="1" dirty="0"/>
              <a:t>2. </a:t>
            </a:r>
            <a:r>
              <a:rPr lang="en-US" dirty="0"/>
              <a:t>Why or why not? </a:t>
            </a:r>
          </a:p>
          <a:p>
            <a:endParaRPr lang="en-US" dirty="0"/>
          </a:p>
          <a:p>
            <a:r>
              <a:rPr lang="en-US" dirty="0"/>
              <a:t>I’d like you to write your answer on your Post-it note and then come up and attach it to the whiteboard over here.</a:t>
            </a:r>
          </a:p>
          <a:p>
            <a:endParaRPr lang="en-US" dirty="0"/>
          </a:p>
          <a:p>
            <a:r>
              <a:rPr lang="en-US" dirty="0"/>
              <a:t>Don’t worry about being ‘right’ or ‘wrong’, because there are lots of different answers, as we’ll see later today!</a:t>
            </a:r>
          </a:p>
          <a:p>
            <a:endParaRPr lang="en-US" dirty="0"/>
          </a:p>
          <a:p>
            <a:r>
              <a:rPr lang="en-US" dirty="0"/>
              <a:t>[Pause]</a:t>
            </a:r>
          </a:p>
          <a:p>
            <a:endParaRPr lang="en-US" dirty="0"/>
          </a:p>
          <a:p>
            <a:r>
              <a:rPr lang="en-US" dirty="0"/>
              <a:t>Ok! Lots of great answers here! Some of you said you think the painting IS abstract, because the figures don’t quite look real. And others said the painting ISN’T abstract, because you can quite clearly see that there are people and animals.</a:t>
            </a:r>
          </a:p>
          <a:p>
            <a:endParaRPr lang="en-US" dirty="0"/>
          </a:p>
          <a:p>
            <a:r>
              <a:rPr lang="en-US" dirty="0"/>
              <a:t>You’re all correct! And we’re going to learn why in a minute. </a:t>
            </a:r>
          </a:p>
        </p:txBody>
      </p:sp>
      <p:sp>
        <p:nvSpPr>
          <p:cNvPr id="4" name="Slide Number Placeholder 3"/>
          <p:cNvSpPr>
            <a:spLocks noGrp="1"/>
          </p:cNvSpPr>
          <p:nvPr>
            <p:ph type="sldNum" sz="quarter" idx="5"/>
          </p:nvPr>
        </p:nvSpPr>
        <p:spPr/>
        <p:txBody>
          <a:bodyPr/>
          <a:lstStyle/>
          <a:p>
            <a:fld id="{E0C6EB94-2FC6-41FB-8018-4ABA412C6877}" type="slidenum">
              <a:rPr lang="en-GB" smtClean="0"/>
              <a:t>4</a:t>
            </a:fld>
            <a:endParaRPr lang="en-GB"/>
          </a:p>
        </p:txBody>
      </p:sp>
    </p:spTree>
    <p:extLst>
      <p:ext uri="{BB962C8B-B14F-4D97-AF65-F5344CB8AC3E}">
        <p14:creationId xmlns:p14="http://schemas.microsoft.com/office/powerpoint/2010/main" val="1122741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things that makes a work of art “abstract” is the way it </a:t>
            </a:r>
            <a:r>
              <a:rPr lang="en-GB" b="1" dirty="0"/>
              <a:t>1. </a:t>
            </a:r>
            <a:r>
              <a:rPr lang="en-GB" i="1" dirty="0"/>
              <a:t>represents</a:t>
            </a:r>
            <a:r>
              <a:rPr lang="en-GB" dirty="0"/>
              <a:t> the things we can see with our eyes. </a:t>
            </a:r>
            <a:r>
              <a:rPr lang="en-GB" b="1" dirty="0"/>
              <a:t>2</a:t>
            </a:r>
            <a:r>
              <a:rPr lang="en-GB" b="0" dirty="0"/>
              <a:t>. It’s </a:t>
            </a:r>
            <a:r>
              <a:rPr lang="en-GB" dirty="0"/>
              <a:t>a type of </a:t>
            </a:r>
            <a:r>
              <a:rPr lang="en-GB" i="1" dirty="0"/>
              <a:t>representation</a:t>
            </a:r>
            <a:r>
              <a:rPr lang="en-GB" i="0" dirty="0"/>
              <a:t> - </a:t>
            </a:r>
            <a:r>
              <a:rPr lang="en-GB" dirty="0"/>
              <a:t>that is, one of a number of different ways that an artist might </a:t>
            </a:r>
            <a:r>
              <a:rPr lang="en-GB" i="1" dirty="0"/>
              <a:t>represent</a:t>
            </a:r>
            <a:r>
              <a:rPr lang="en-GB" dirty="0"/>
              <a:t> or </a:t>
            </a:r>
            <a:r>
              <a:rPr lang="en-GB" i="1" dirty="0"/>
              <a:t>depict</a:t>
            </a:r>
            <a:r>
              <a:rPr lang="en-GB" dirty="0"/>
              <a:t> objects, ideas, or thoughts - things that are either part of our physical world or imagined.</a:t>
            </a:r>
          </a:p>
          <a:p>
            <a:endParaRPr lang="en-GB" dirty="0"/>
          </a:p>
          <a:p>
            <a:r>
              <a:rPr lang="en-GB" dirty="0"/>
              <a:t>What are some of the other ways that artists “represent” things or ideas?</a:t>
            </a:r>
          </a:p>
          <a:p>
            <a:endParaRPr lang="en-GB" dirty="0"/>
          </a:p>
          <a:p>
            <a:r>
              <a:rPr lang="en-GB" dirty="0"/>
              <a:t>[pause]</a:t>
            </a:r>
          </a:p>
          <a:p>
            <a:endParaRPr lang="en-GB" dirty="0"/>
          </a:p>
          <a:p>
            <a:r>
              <a:rPr lang="en-GB" dirty="0"/>
              <a:t>Yes, there are lots of different ways! And we use lots of different </a:t>
            </a:r>
            <a:r>
              <a:rPr lang="en-GB" i="1" dirty="0"/>
              <a:t>words</a:t>
            </a:r>
            <a:r>
              <a:rPr lang="en-GB" dirty="0"/>
              <a:t> to describe the different types of representation that artists use.</a:t>
            </a:r>
          </a:p>
          <a:p>
            <a:endParaRPr lang="en-GB" dirty="0"/>
          </a:p>
          <a:p>
            <a:r>
              <a:rPr lang="en-GB" dirty="0"/>
              <a:t>Today, we’re going to look closely at this particular </a:t>
            </a:r>
            <a:r>
              <a:rPr lang="en-GB" i="1" dirty="0"/>
              <a:t>type</a:t>
            </a:r>
            <a:r>
              <a:rPr lang="en-GB" dirty="0"/>
              <a:t> of representation – abstraction – and the words that we use to describe and explain it.  </a:t>
            </a:r>
            <a:r>
              <a:rPr lang="en-GB" dirty="0">
                <a:sym typeface="Wingdings" panose="05000000000000000000" pitchFamily="2" charset="2"/>
              </a:rPr>
              <a:t></a:t>
            </a:r>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5</a:t>
            </a:fld>
            <a:endParaRPr lang="en-GB"/>
          </a:p>
        </p:txBody>
      </p:sp>
    </p:spTree>
    <p:extLst>
      <p:ext uri="{BB962C8B-B14F-4D97-AF65-F5344CB8AC3E}">
        <p14:creationId xmlns:p14="http://schemas.microsoft.com/office/powerpoint/2010/main" val="3017158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1. </a:t>
            </a:r>
            <a:r>
              <a:rPr lang="en-US" dirty="0"/>
              <a:t>We’re going to learn what makes art “abstract”.</a:t>
            </a:r>
          </a:p>
          <a:p>
            <a:pPr marL="228600" indent="-228600">
              <a:buAutoNum type="arabicPeriod"/>
            </a:pPr>
            <a:endParaRPr lang="en-US" dirty="0"/>
          </a:p>
          <a:p>
            <a:pPr marL="0" indent="0">
              <a:buNone/>
            </a:pPr>
            <a:r>
              <a:rPr lang="en-US" b="1" dirty="0"/>
              <a:t>2. </a:t>
            </a:r>
            <a:r>
              <a:rPr lang="en-US" dirty="0"/>
              <a:t>We’ll learn what “abstract” means. We’ll talk a bit about how artists and art historians use this word, where it comes from, and what other words it relates to. We’ll learn how to use these words ourselves by looking at two different works of art, by two artists from different times, places, and cultures, to see how the term “abstract” can have slightly different meanings for different people.</a:t>
            </a:r>
          </a:p>
          <a:p>
            <a:endParaRPr lang="en-US" dirty="0"/>
          </a:p>
          <a:p>
            <a:r>
              <a:rPr lang="en-US" b="1" dirty="0"/>
              <a:t>3. </a:t>
            </a:r>
            <a:r>
              <a:rPr lang="en-US" dirty="0"/>
              <a:t>Then we’ll put our knowledge to the test, and you’ll have a chance to see if </a:t>
            </a:r>
            <a:r>
              <a:rPr lang="en-US" i="1" dirty="0"/>
              <a:t>you</a:t>
            </a:r>
            <a:r>
              <a:rPr lang="en-US" dirty="0"/>
              <a:t> can identify abstraction in a work of art you haven’t seen before. This will be a fun activity: you’ll get into small groups of 3 or 4 and work together to look closely at another work of art in the gallery, using the vocabulary we’ll start learning today, and then you’ll come back and share your ideas with the rest of the group.</a:t>
            </a:r>
          </a:p>
          <a:p>
            <a:endParaRPr lang="en-US" dirty="0"/>
          </a:p>
          <a:p>
            <a:r>
              <a:rPr lang="en-US" dirty="0"/>
              <a:t>Finally, tomorrow in class you’ll have a short quiz where you’ll be able to reflect on what you learned today and put your knowledge into practice once more.</a:t>
            </a:r>
          </a:p>
          <a:p>
            <a:endParaRPr lang="en-US" dirty="0"/>
          </a:p>
          <a:p>
            <a:r>
              <a:rPr lang="en-US" dirty="0"/>
              <a:t>So, for the first part of our time together today, I’m going to share some information with you and ask you a few questions. You can feel free to ask questions anytime if you have them, too!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6</a:t>
            </a:fld>
            <a:endParaRPr lang="en-GB"/>
          </a:p>
        </p:txBody>
      </p:sp>
    </p:spTree>
    <p:extLst>
      <p:ext uri="{BB962C8B-B14F-4D97-AF65-F5344CB8AC3E}">
        <p14:creationId xmlns:p14="http://schemas.microsoft.com/office/powerpoint/2010/main" val="2115024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look at these two examples on the wall here. What makes these works of art “abstract”? And is that “abstraction” the same in each case?</a:t>
            </a:r>
          </a:p>
          <a:p>
            <a:endParaRPr lang="en-GB" dirty="0"/>
          </a:p>
          <a:p>
            <a:r>
              <a:rPr lang="en-GB" dirty="0"/>
              <a:t>What do you think?</a:t>
            </a:r>
          </a:p>
          <a:p>
            <a:endParaRPr lang="en-GB" dirty="0"/>
          </a:p>
          <a:p>
            <a:r>
              <a:rPr lang="en-GB" dirty="0"/>
              <a:t>[Pause]</a:t>
            </a:r>
          </a:p>
          <a:p>
            <a:endParaRPr lang="en-GB" dirty="0"/>
          </a:p>
          <a:p>
            <a:r>
              <a:rPr lang="en-GB" dirty="0"/>
              <a:t>Yes, there are some significant differences here! And they can be tricky to explain. That’s why we need to find the </a:t>
            </a:r>
            <a:r>
              <a:rPr lang="en-GB" i="1" dirty="0"/>
              <a:t>right words </a:t>
            </a:r>
            <a:r>
              <a:rPr lang="en-GB" dirty="0"/>
              <a:t>to describe what’s going on here. Artists and people who write about art (like art historians, curators, and art critics) use a very particular set of words, or vocabulary, which they share amongst one another when trying to describe what they </a:t>
            </a:r>
            <a:r>
              <a:rPr lang="en-GB" i="1" dirty="0"/>
              <a:t>see</a:t>
            </a:r>
            <a:r>
              <a:rPr lang="en-GB" dirty="0"/>
              <a:t> with </a:t>
            </a:r>
            <a:r>
              <a:rPr lang="en-GB" i="1" dirty="0"/>
              <a:t>words</a:t>
            </a:r>
            <a:r>
              <a:rPr lang="en-GB" dirty="0"/>
              <a:t>.</a:t>
            </a:r>
            <a:r>
              <a:rPr lang="en-US" dirty="0"/>
              <a:t> This is important, so that everyone understands what everyone else means! </a:t>
            </a:r>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7</a:t>
            </a:fld>
            <a:endParaRPr lang="en-GB"/>
          </a:p>
        </p:txBody>
      </p:sp>
    </p:spTree>
    <p:extLst>
      <p:ext uri="{BB962C8B-B14F-4D97-AF65-F5344CB8AC3E}">
        <p14:creationId xmlns:p14="http://schemas.microsoft.com/office/powerpoint/2010/main" val="1435938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One of the activities that we do when we speak or write about art is called </a:t>
            </a:r>
            <a:r>
              <a:rPr lang="en-GB" sz="1200" i="1" dirty="0"/>
              <a:t>visual analysis </a:t>
            </a:r>
            <a:r>
              <a:rPr lang="en-GB" sz="1200" dirty="0"/>
              <a:t>– we’re </a:t>
            </a:r>
            <a:r>
              <a:rPr lang="en-GB" sz="1200" b="1" dirty="0"/>
              <a:t>1. </a:t>
            </a:r>
            <a:r>
              <a:rPr lang="en-GB" sz="1200" i="1" dirty="0"/>
              <a:t>describing</a:t>
            </a:r>
            <a:r>
              <a:rPr lang="en-GB" sz="1200" dirty="0"/>
              <a:t> and then attempting to </a:t>
            </a:r>
            <a:r>
              <a:rPr lang="en-GB" sz="1200" b="1" dirty="0"/>
              <a:t>2. </a:t>
            </a:r>
            <a:r>
              <a:rPr lang="en-GB" sz="1200" i="1" dirty="0"/>
              <a:t>explain</a:t>
            </a:r>
            <a:r>
              <a:rPr lang="en-GB" sz="1200" dirty="0"/>
              <a:t> </a:t>
            </a:r>
            <a:r>
              <a:rPr lang="en-GB" sz="1200" i="1" dirty="0"/>
              <a:t>the meaning of</a:t>
            </a:r>
            <a:r>
              <a:rPr lang="en-GB" sz="1200" dirty="0"/>
              <a:t> what we see. And, as you’ve already started learning in your arts and culture class, visual analysis requires us to use </a:t>
            </a:r>
            <a:r>
              <a:rPr lang="en-GB" sz="1200" i="1" dirty="0"/>
              <a:t>the right words</a:t>
            </a:r>
            <a:r>
              <a:rPr lang="en-GB" sz="1200" dirty="0"/>
              <a:t>, so that everyone understands what we’re trying to say.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conduct a visual analysis, first of all we </a:t>
            </a:r>
            <a:r>
              <a:rPr lang="en-US" sz="1200" i="1" dirty="0"/>
              <a:t>describe</a:t>
            </a:r>
            <a:r>
              <a:rPr lang="en-US" sz="1200" dirty="0"/>
              <a:t> what we can see, to learn about </a:t>
            </a:r>
            <a:r>
              <a:rPr lang="en-US" sz="1200" b="1" dirty="0"/>
              <a:t>3.</a:t>
            </a:r>
            <a:r>
              <a:rPr lang="en-US" sz="1200" dirty="0"/>
              <a:t> </a:t>
            </a:r>
            <a:r>
              <a:rPr lang="en-US" sz="1200" i="1" dirty="0"/>
              <a:t>form</a:t>
            </a:r>
            <a:r>
              <a:rPr lang="en-US" sz="1200" dirty="0"/>
              <a:t> – </a:t>
            </a:r>
            <a:r>
              <a:rPr lang="en-US" sz="1200" b="1" dirty="0"/>
              <a:t>4.</a:t>
            </a:r>
            <a:r>
              <a:rPr lang="en-US" sz="1200" dirty="0"/>
              <a:t> the way it looks. </a:t>
            </a:r>
            <a:r>
              <a:rPr lang="en-US" sz="1200" b="1" dirty="0"/>
              <a:t>5. </a:t>
            </a:r>
            <a:r>
              <a:rPr lang="en-US" sz="1200" dirty="0"/>
              <a:t>We’re answering the ‘what’ and ‘how’ questions: what is it? How was it made? These are things we can see with our eyes, like </a:t>
            </a:r>
            <a:r>
              <a:rPr lang="en-US" sz="1200" b="1" dirty="0"/>
              <a:t>6.</a:t>
            </a:r>
            <a:r>
              <a:rPr lang="en-US" sz="1200" dirty="0"/>
              <a:t> </a:t>
            </a:r>
            <a:r>
              <a:rPr lang="en-US" sz="1200" dirty="0" err="1"/>
              <a:t>colour</a:t>
            </a:r>
            <a:r>
              <a:rPr lang="en-US" sz="1200" dirty="0"/>
              <a:t>, size, shape, line, composition (which means ‘arrangement), and material. We call these ‘formal’ characteristics.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But there’s more than just appearance at stake, right? What about meaning? In order to </a:t>
            </a:r>
            <a:r>
              <a:rPr lang="en-US" sz="1200" i="1" dirty="0"/>
              <a:t>explain</a:t>
            </a:r>
            <a:r>
              <a:rPr lang="en-US" sz="1200" dirty="0"/>
              <a:t> a work of art we have to find out about </a:t>
            </a:r>
            <a:r>
              <a:rPr lang="en-US" sz="1200" b="1" dirty="0"/>
              <a:t>7. </a:t>
            </a:r>
            <a:r>
              <a:rPr lang="en-US" sz="1200" i="1" dirty="0"/>
              <a:t>context</a:t>
            </a:r>
            <a:r>
              <a:rPr lang="en-US" sz="1200" dirty="0"/>
              <a:t> – </a:t>
            </a:r>
            <a:r>
              <a:rPr lang="en-US" sz="1200" b="1" dirty="0"/>
              <a:t>8. </a:t>
            </a:r>
            <a:r>
              <a:rPr lang="en-US" sz="1200" dirty="0"/>
              <a:t>what something means. We can think of this as the “message” behind the work of art. </a:t>
            </a:r>
            <a:r>
              <a:rPr lang="en-US" sz="1200" b="1" dirty="0"/>
              <a:t>9. </a:t>
            </a:r>
            <a:r>
              <a:rPr lang="en-US" sz="1200" dirty="0"/>
              <a:t>Here we’re answering ‘who’, ‘when’, ‘where’, and ‘why’ questions – who made it, when did they make it, where and why? </a:t>
            </a:r>
            <a:r>
              <a:rPr lang="en-US" sz="1200" b="1" dirty="0"/>
              <a:t>10.</a:t>
            </a:r>
            <a:r>
              <a:rPr lang="en-US" sz="1200" dirty="0"/>
              <a:t> These are the things that have to do with culture, history, identity, or something else we can’t actually “see” with our eyes. We call these “contextual” characteristics. </a:t>
            </a: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8</a:t>
            </a:fld>
            <a:endParaRPr lang="en-GB"/>
          </a:p>
        </p:txBody>
      </p:sp>
    </p:spTree>
    <p:extLst>
      <p:ext uri="{BB962C8B-B14F-4D97-AF65-F5344CB8AC3E}">
        <p14:creationId xmlns:p14="http://schemas.microsoft.com/office/powerpoint/2010/main" val="1382272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Sometimes we conduct visual analysis when looking at one work of art on its own. Other times we might find it helpful to compare two works of art. Differences and similarities can help us to better understand the significance of what we’re looking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Let’s do a visual analysis together by taking a look at and comparing two examples.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 enormous, very tall painting you see on the wall over here was painted by the American artist Barnett Newman in 1967. Let’s compare it to Norval Morrisseau’s painting, which is from 1980.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Some of you said that you thought Morrisseau’s painting was </a:t>
            </a:r>
            <a:r>
              <a:rPr lang="en-GB" sz="1200" i="1" dirty="0"/>
              <a:t>not</a:t>
            </a:r>
            <a:r>
              <a:rPr lang="en-GB" sz="1200" dirty="0"/>
              <a:t> abstract because you could identify people and animals. This is an important observation.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9</a:t>
            </a:fld>
            <a:endParaRPr lang="en-GB"/>
          </a:p>
        </p:txBody>
      </p:sp>
    </p:spTree>
    <p:extLst>
      <p:ext uri="{BB962C8B-B14F-4D97-AF65-F5344CB8AC3E}">
        <p14:creationId xmlns:p14="http://schemas.microsoft.com/office/powerpoint/2010/main" val="1379882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One of the things that you hit upon points us back to that key matter of </a:t>
            </a:r>
            <a:r>
              <a:rPr lang="en-GB" sz="1200" b="1" dirty="0"/>
              <a:t>1. </a:t>
            </a:r>
            <a:r>
              <a:rPr lang="en-GB" sz="1200" dirty="0"/>
              <a:t>representation.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This aspect of Morrisseau’s painting – its identifiable people and animals – we can refer to as </a:t>
            </a:r>
            <a:r>
              <a:rPr lang="en-GB" sz="1200" b="1" dirty="0"/>
              <a:t>2.</a:t>
            </a:r>
            <a:r>
              <a:rPr lang="en-GB" sz="1200" dirty="0"/>
              <a:t> </a:t>
            </a:r>
            <a:r>
              <a:rPr lang="en-GB" sz="1200" i="1" dirty="0"/>
              <a:t>figurative</a:t>
            </a:r>
            <a:r>
              <a:rPr lang="en-GB" sz="1200" dirty="0"/>
              <a:t> representation. Like abstraction, this is another type of “representation”. With </a:t>
            </a:r>
            <a:r>
              <a:rPr lang="en-GB" sz="1200" i="1" dirty="0"/>
              <a:t>figurative</a:t>
            </a:r>
            <a:r>
              <a:rPr lang="en-GB" sz="1200" dirty="0"/>
              <a:t> representation, an artist is depicting forms that </a:t>
            </a:r>
            <a:r>
              <a:rPr lang="en-GB" sz="1200" i="1" dirty="0"/>
              <a:t>we can recognize </a:t>
            </a:r>
            <a:r>
              <a:rPr lang="en-GB" sz="1200" dirty="0"/>
              <a:t>– “figures”, or things that look like they do in real life, like a group of people, birds, fish, a body of water, and a sky.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So, on that basis, what do you think “abstract” representation is all about?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3. </a:t>
            </a:r>
            <a:r>
              <a:rPr lang="en-GB" sz="1200" dirty="0"/>
              <a:t>That’s right! Things that are not entirely recognizable or realistic! This is the key definition of “abstraction” that we need to remember.</a:t>
            </a:r>
          </a:p>
          <a:p>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10</a:t>
            </a:fld>
            <a:endParaRPr lang="en-GB"/>
          </a:p>
        </p:txBody>
      </p:sp>
    </p:spTree>
    <p:extLst>
      <p:ext uri="{BB962C8B-B14F-4D97-AF65-F5344CB8AC3E}">
        <p14:creationId xmlns:p14="http://schemas.microsoft.com/office/powerpoint/2010/main" val="1918025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according to that definition, we can definitely call Barnett Newman’s painting abstract, right? </a:t>
            </a:r>
          </a:p>
          <a:p>
            <a:endParaRPr lang="en-GB" dirty="0"/>
          </a:p>
          <a:p>
            <a:r>
              <a:rPr lang="en-GB" dirty="0"/>
              <a:t>What’s going on here visually? </a:t>
            </a:r>
            <a:r>
              <a:rPr lang="en-GB" b="1" dirty="0"/>
              <a:t>1.</a:t>
            </a:r>
            <a:r>
              <a:rPr lang="en-GB" dirty="0"/>
              <a:t> </a:t>
            </a:r>
            <a:r>
              <a:rPr lang="en-US" dirty="0"/>
              <a:t>Let’s think back to our visual analysis and those “formal” characteristics:  </a:t>
            </a:r>
            <a:r>
              <a:rPr lang="en-US" dirty="0" err="1"/>
              <a:t>colour</a:t>
            </a:r>
            <a:r>
              <a:rPr lang="en-US" dirty="0"/>
              <a:t>, size, shape, line, composition, and material. I’ll show you that slide again.</a:t>
            </a:r>
          </a:p>
          <a:p>
            <a:endParaRPr lang="en-US" dirty="0"/>
          </a:p>
          <a:p>
            <a:r>
              <a:rPr lang="en-US" dirty="0"/>
              <a:t>How would we describe each of these characteristics in Newman’s painting? Let’s try to be very detailed in our description. Let’s answer the ‘what’ and ‘how’ of this painting:</a:t>
            </a:r>
          </a:p>
          <a:p>
            <a:endParaRPr lang="en-US" dirty="0"/>
          </a:p>
          <a:p>
            <a:r>
              <a:rPr lang="en-US" dirty="0"/>
              <a:t>[pause]</a:t>
            </a:r>
          </a:p>
          <a:p>
            <a:endParaRPr lang="en-US" dirty="0"/>
          </a:p>
          <a:p>
            <a:r>
              <a:rPr lang="en-US" dirty="0"/>
              <a:t>Yes, that’s right. We have a very tall, narrow, rectangular canvas that’s 18 feet high, which has three vertical “stripes” in two </a:t>
            </a:r>
            <a:r>
              <a:rPr lang="en-US" dirty="0" err="1"/>
              <a:t>colours</a:t>
            </a:r>
            <a:r>
              <a:rPr lang="en-US" dirty="0"/>
              <a:t> painted on its surface: two dark blue stripes with one red one in the middle. All three stripes are the same width, and they go all the way to the top and all the way to the bottom of the canvas. What about material? It’s painted in </a:t>
            </a:r>
            <a:r>
              <a:rPr lang="en-US" b="1" dirty="0"/>
              <a:t>2.</a:t>
            </a:r>
            <a:r>
              <a:rPr lang="en-US" dirty="0"/>
              <a:t> acrylic on canvas. It’s important to pay attention to material, too, because this can often have an impact on how a work of art looks. (We’re focusing on two paintings today, but there are also abstract sculptures, drawings, photographic works, and multi-media works that have lots of different materials.) So, what about the composition? (That’s the way that forms have been </a:t>
            </a:r>
            <a:r>
              <a:rPr lang="en-US" i="1" dirty="0"/>
              <a:t>arranged</a:t>
            </a:r>
            <a:r>
              <a:rPr lang="en-US" dirty="0"/>
              <a:t> in relation to one another). It’s a very </a:t>
            </a:r>
            <a:r>
              <a:rPr lang="en-US" i="1" dirty="0"/>
              <a:t>simple</a:t>
            </a:r>
            <a:r>
              <a:rPr lang="en-US" dirty="0"/>
              <a:t> composition, right? </a:t>
            </a:r>
          </a:p>
          <a:p>
            <a:endParaRPr lang="en-US" dirty="0"/>
          </a:p>
          <a:p>
            <a:r>
              <a:rPr lang="en-US" dirty="0"/>
              <a:t>I’m going to tell you a bit about the </a:t>
            </a:r>
            <a:r>
              <a:rPr lang="en-US" i="1" dirty="0"/>
              <a:t>context</a:t>
            </a:r>
            <a:r>
              <a:rPr lang="en-US" dirty="0"/>
              <a:t> of this painting, too – that other category of our visual analysis. Newman was </a:t>
            </a:r>
            <a:r>
              <a:rPr lang="en-US" b="1" dirty="0"/>
              <a:t>3.</a:t>
            </a:r>
            <a:r>
              <a:rPr lang="en-US" dirty="0"/>
              <a:t> commissioned – that is, he was paid specially – to paint this work for </a:t>
            </a:r>
            <a:r>
              <a:rPr lang="en-US" b="1" dirty="0"/>
              <a:t>4. </a:t>
            </a:r>
            <a:r>
              <a:rPr lang="en-US" dirty="0"/>
              <a:t>Expo ‘67, a huge international world’s fair exposition that took place in Montreal in 1967, where sixty different countries were represented by individual exhibitions. Newman’s painting was made for the United States pavilion, which featured an exhibition of works of art. This was the first time that Newman had painted something this big!</a:t>
            </a:r>
          </a:p>
          <a:p>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11</a:t>
            </a:fld>
            <a:endParaRPr lang="en-GB"/>
          </a:p>
        </p:txBody>
      </p:sp>
    </p:spTree>
    <p:extLst>
      <p:ext uri="{BB962C8B-B14F-4D97-AF65-F5344CB8AC3E}">
        <p14:creationId xmlns:p14="http://schemas.microsoft.com/office/powerpoint/2010/main" val="309277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what if I told you the title of Newman’s painting? It’s called </a:t>
            </a:r>
            <a:r>
              <a:rPr lang="en-US" b="1" dirty="0"/>
              <a:t>1.</a:t>
            </a:r>
            <a:r>
              <a:rPr lang="en-US" dirty="0"/>
              <a:t> ‘Voice of Fire’. </a:t>
            </a:r>
          </a:p>
          <a:p>
            <a:endParaRPr lang="en-US" dirty="0"/>
          </a:p>
          <a:p>
            <a:r>
              <a:rPr lang="en-US" dirty="0"/>
              <a:t>So, do you still think his painting is “abstract”? </a:t>
            </a:r>
          </a:p>
          <a:p>
            <a:endParaRPr lang="en-US" dirty="0"/>
          </a:p>
          <a:p>
            <a:r>
              <a:rPr lang="en-US" dirty="0"/>
              <a:t>[pause] </a:t>
            </a:r>
          </a:p>
          <a:p>
            <a:endParaRPr lang="en-US" dirty="0"/>
          </a:p>
          <a:p>
            <a:r>
              <a:rPr lang="en-US" dirty="0"/>
              <a:t>It is, isn’t it. But NOW you probably also have an image of something </a:t>
            </a:r>
            <a:r>
              <a:rPr lang="en-US" i="1" dirty="0"/>
              <a:t>real</a:t>
            </a:r>
            <a:r>
              <a:rPr lang="en-US" dirty="0"/>
              <a:t> in your mind: maybe a voice speaking to you, or the flame of a burning fire.</a:t>
            </a:r>
          </a:p>
          <a:p>
            <a:endParaRPr lang="en-US" dirty="0"/>
          </a:p>
          <a:p>
            <a:r>
              <a:rPr lang="en-US" dirty="0"/>
              <a:t>This is important. Now we find that there might be a bit of a grey area between “abstract” and “figurative” types of representation. If the title of Newman’s painting conjures up an image of something </a:t>
            </a:r>
            <a:r>
              <a:rPr lang="en-US" i="1" dirty="0"/>
              <a:t>real</a:t>
            </a:r>
            <a:r>
              <a:rPr lang="en-US" dirty="0"/>
              <a:t> in our minds, then perhaps even “abstract” art – which according to our earlier definition is non-figurative and non-realistic – might actually </a:t>
            </a:r>
            <a:r>
              <a:rPr lang="en-US" i="1" dirty="0"/>
              <a:t>be able</a:t>
            </a:r>
            <a:r>
              <a:rPr lang="en-US" dirty="0"/>
              <a:t> to represent something </a:t>
            </a:r>
            <a:r>
              <a:rPr lang="en-US" i="1" dirty="0"/>
              <a:t>real</a:t>
            </a:r>
            <a:r>
              <a:rPr lang="en-US" i="0" dirty="0"/>
              <a:t>, but do so in a different way</a:t>
            </a:r>
            <a:r>
              <a:rPr lang="en-US" i="1" dirty="0"/>
              <a:t>.</a:t>
            </a:r>
            <a:endParaRPr lang="en-US" dirty="0"/>
          </a:p>
          <a:p>
            <a:endParaRPr lang="en-US" dirty="0"/>
          </a:p>
          <a:p>
            <a:r>
              <a:rPr lang="en-US" dirty="0"/>
              <a:t>This is one of the things that Newman was very interested in. He was one of a group of artists who practiced what we call </a:t>
            </a:r>
            <a:r>
              <a:rPr lang="en-US" b="1" dirty="0"/>
              <a:t>2.</a:t>
            </a:r>
            <a:r>
              <a:rPr lang="en-US" dirty="0"/>
              <a:t> abstract expressionism, an art movement that began in New York City in the 1940s. In your class at school your teacher has already introduced you to some other artists from this movement, like Jackson Pollock and Willem de Kooning, who made the paintings I’m showing you here in 1949 and 1950. Abstract Expressionists were interested in the potential for non-figurative art to express </a:t>
            </a:r>
            <a:r>
              <a:rPr lang="en-US" i="1" dirty="0"/>
              <a:t>real</a:t>
            </a:r>
            <a:r>
              <a:rPr lang="en-US" dirty="0"/>
              <a:t> things, whether emotions, ideas, or even tangible things like a person – a figure! This art movement is associated with Western European artists, both in North America and Europe.</a:t>
            </a:r>
          </a:p>
          <a:p>
            <a:endParaRPr lang="en-US" dirty="0"/>
          </a:p>
          <a:p>
            <a:r>
              <a:rPr lang="en-US" dirty="0"/>
              <a:t>As you can see, there are </a:t>
            </a:r>
            <a:r>
              <a:rPr lang="en-US" i="1" dirty="0"/>
              <a:t>different kinds </a:t>
            </a:r>
            <a:r>
              <a:rPr lang="en-US" dirty="0"/>
              <a:t>of Abstract Expressionism: Pollock and De Kooning were what we call </a:t>
            </a:r>
            <a:r>
              <a:rPr lang="en-US" b="1" dirty="0"/>
              <a:t>3. </a:t>
            </a:r>
            <a:r>
              <a:rPr lang="en-US" i="1" dirty="0"/>
              <a:t>action painters</a:t>
            </a:r>
            <a:r>
              <a:rPr lang="en-US" dirty="0"/>
              <a:t>, who wanted their forms to be wildly and vividly expressive with lots of movement and variety. </a:t>
            </a:r>
            <a:r>
              <a:rPr lang="en-US" dirty="0">
                <a:sym typeface="Wingdings" panose="05000000000000000000" pitchFamily="2" charset="2"/>
              </a:rPr>
              <a:t></a:t>
            </a:r>
            <a:endParaRPr lang="en-US" dirty="0"/>
          </a:p>
          <a:p>
            <a:endParaRPr lang="en-US" dirty="0"/>
          </a:p>
          <a:p>
            <a:endParaRPr lang="en-US" dirty="0"/>
          </a:p>
          <a:p>
            <a:r>
              <a:rPr lang="en-US" dirty="0"/>
              <a:t> </a:t>
            </a:r>
          </a:p>
        </p:txBody>
      </p:sp>
      <p:sp>
        <p:nvSpPr>
          <p:cNvPr id="4" name="Slide Number Placeholder 3"/>
          <p:cNvSpPr>
            <a:spLocks noGrp="1"/>
          </p:cNvSpPr>
          <p:nvPr>
            <p:ph type="sldNum" sz="quarter" idx="5"/>
          </p:nvPr>
        </p:nvSpPr>
        <p:spPr/>
        <p:txBody>
          <a:bodyPr/>
          <a:lstStyle/>
          <a:p>
            <a:fld id="{E0C6EB94-2FC6-41FB-8018-4ABA412C6877}" type="slidenum">
              <a:rPr lang="en-GB" smtClean="0"/>
              <a:t>12</a:t>
            </a:fld>
            <a:endParaRPr lang="en-GB"/>
          </a:p>
        </p:txBody>
      </p:sp>
    </p:spTree>
    <p:extLst>
      <p:ext uri="{BB962C8B-B14F-4D97-AF65-F5344CB8AC3E}">
        <p14:creationId xmlns:p14="http://schemas.microsoft.com/office/powerpoint/2010/main" val="4235345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the “action painters” were the </a:t>
            </a:r>
            <a:r>
              <a:rPr lang="en-US" dirty="0" err="1"/>
              <a:t>colour</a:t>
            </a:r>
            <a:r>
              <a:rPr lang="en-US" dirty="0"/>
              <a:t> field painters, like Newman!</a:t>
            </a:r>
          </a:p>
          <a:p>
            <a:endParaRPr lang="en-US" dirty="0"/>
          </a:p>
          <a:p>
            <a:r>
              <a:rPr lang="en-US" dirty="0"/>
              <a:t>They limited themselves to one or a few </a:t>
            </a:r>
            <a:r>
              <a:rPr lang="en-US" dirty="0" err="1"/>
              <a:t>colours</a:t>
            </a:r>
            <a:r>
              <a:rPr lang="en-US" dirty="0"/>
              <a:t>, which they laid out in large, usually flat areas.</a:t>
            </a:r>
          </a:p>
          <a:p>
            <a:endParaRPr lang="en-US" dirty="0"/>
          </a:p>
          <a:p>
            <a:r>
              <a:rPr lang="en-US" dirty="0"/>
              <a:t>But both action painters and </a:t>
            </a:r>
            <a:r>
              <a:rPr lang="en-US" dirty="0" err="1"/>
              <a:t>colour</a:t>
            </a:r>
            <a:r>
              <a:rPr lang="en-US" dirty="0"/>
              <a:t> field painters wanted to express something </a:t>
            </a:r>
            <a:r>
              <a:rPr lang="en-US" i="1" dirty="0"/>
              <a:t>real</a:t>
            </a:r>
            <a:r>
              <a:rPr lang="en-US" dirty="0"/>
              <a:t> through the use of abstract forms.</a:t>
            </a:r>
          </a:p>
          <a:p>
            <a:endParaRPr lang="en-US" dirty="0"/>
          </a:p>
          <a:p>
            <a:r>
              <a:rPr lang="en-US" b="1" i="0" dirty="0"/>
              <a:t>1. </a:t>
            </a:r>
            <a:r>
              <a:rPr lang="en-US" b="0" i="0" dirty="0"/>
              <a:t>And </a:t>
            </a:r>
            <a:r>
              <a:rPr lang="en-US" b="0" i="1" dirty="0"/>
              <a:t>b</a:t>
            </a:r>
            <a:r>
              <a:rPr lang="en-US" i="1" dirty="0"/>
              <a:t>oth</a:t>
            </a:r>
            <a:r>
              <a:rPr lang="en-US" dirty="0"/>
              <a:t> action painting and </a:t>
            </a:r>
            <a:r>
              <a:rPr lang="en-US" dirty="0" err="1"/>
              <a:t>colour</a:t>
            </a:r>
            <a:r>
              <a:rPr lang="en-US" dirty="0"/>
              <a:t> field painting are examples of Abstract Expressionism.</a:t>
            </a:r>
          </a:p>
          <a:p>
            <a:endParaRPr lang="en-US" dirty="0"/>
          </a:p>
          <a:p>
            <a:endParaRPr lang="en-US" dirty="0"/>
          </a:p>
          <a:p>
            <a:r>
              <a:rPr lang="en-US" dirty="0"/>
              <a:t> </a:t>
            </a:r>
          </a:p>
        </p:txBody>
      </p:sp>
      <p:sp>
        <p:nvSpPr>
          <p:cNvPr id="4" name="Slide Number Placeholder 3"/>
          <p:cNvSpPr>
            <a:spLocks noGrp="1"/>
          </p:cNvSpPr>
          <p:nvPr>
            <p:ph type="sldNum" sz="quarter" idx="5"/>
          </p:nvPr>
        </p:nvSpPr>
        <p:spPr/>
        <p:txBody>
          <a:bodyPr/>
          <a:lstStyle/>
          <a:p>
            <a:fld id="{E0C6EB94-2FC6-41FB-8018-4ABA412C6877}" type="slidenum">
              <a:rPr lang="en-GB" smtClean="0"/>
              <a:t>13</a:t>
            </a:fld>
            <a:endParaRPr lang="en-GB"/>
          </a:p>
        </p:txBody>
      </p:sp>
    </p:spTree>
    <p:extLst>
      <p:ext uri="{BB962C8B-B14F-4D97-AF65-F5344CB8AC3E}">
        <p14:creationId xmlns:p14="http://schemas.microsoft.com/office/powerpoint/2010/main" val="612792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Colour</a:t>
            </a:r>
            <a:r>
              <a:rPr lang="en-US" dirty="0"/>
              <a:t> field painters like Newman weren’t as gestural as the action painters; his lines are very controlled and precise. But they are still intended to evoke the </a:t>
            </a:r>
            <a:r>
              <a:rPr lang="en-US" i="1" dirty="0"/>
              <a:t>impression</a:t>
            </a:r>
            <a:r>
              <a:rPr lang="en-US" dirty="0"/>
              <a:t> of something real, and to prompt a very real emotional response in the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Many of Newman’s paintings look like this one on the right here, with long vertical lines or areas of </a:t>
            </a:r>
            <a:r>
              <a:rPr lang="en-US" dirty="0" err="1"/>
              <a:t>colour</a:t>
            </a:r>
            <a:r>
              <a:rPr lang="en-US" dirty="0"/>
              <a:t> divided by a single line, which he called a </a:t>
            </a:r>
            <a:r>
              <a:rPr lang="en-US" b="1" dirty="0"/>
              <a:t>1.</a:t>
            </a:r>
            <a:r>
              <a:rPr lang="en-US" dirty="0"/>
              <a:t> ‘zip’ – kind of like a ‘zipper’! He saw this ‘zip’ as a way to create the impression of </a:t>
            </a:r>
            <a:r>
              <a:rPr lang="en-US" i="1" dirty="0"/>
              <a:t>movement</a:t>
            </a:r>
            <a:r>
              <a:rPr lang="en-US" dirty="0"/>
              <a:t> in the painting. He uses </a:t>
            </a:r>
            <a:r>
              <a:rPr lang="en-US" i="1" dirty="0"/>
              <a:t>abstract</a:t>
            </a:r>
            <a:r>
              <a:rPr lang="en-US" dirty="0"/>
              <a:t> forms – lines, shapes, and colours that don’t </a:t>
            </a:r>
            <a:r>
              <a:rPr lang="en-US" i="1" dirty="0"/>
              <a:t>in themselves </a:t>
            </a:r>
            <a:r>
              <a:rPr lang="en-US" dirty="0"/>
              <a:t>look like real, identifiable things – to conjure up an </a:t>
            </a:r>
            <a:r>
              <a:rPr lang="en-US" i="1" dirty="0"/>
              <a:t>impression</a:t>
            </a:r>
            <a:r>
              <a:rPr lang="en-US" dirty="0"/>
              <a:t> of something real in our minds. Here’s another example of a painting by Newman, from 1951.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visitors have said that they experience a strange optical illusion, when focusing their attention on the edges between the stripes – almost like the movement of a sound wave, or the illusion of heat waves vibrating over a hot pavement – which might be another way to interpret the “voice” in the painting’s title.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14</a:t>
            </a:fld>
            <a:endParaRPr lang="en-GB"/>
          </a:p>
        </p:txBody>
      </p:sp>
    </p:spTree>
    <p:extLst>
      <p:ext uri="{BB962C8B-B14F-4D97-AF65-F5344CB8AC3E}">
        <p14:creationId xmlns:p14="http://schemas.microsoft.com/office/powerpoint/2010/main" val="3206256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did he call this painting “Voice of Fire”? Well, here’s where that other part of our “visual analysis” approach comes into play! We have to find out a bit </a:t>
            </a:r>
            <a:r>
              <a:rPr lang="en-US" i="1" dirty="0"/>
              <a:t>more about the </a:t>
            </a:r>
            <a:r>
              <a:rPr lang="en-US" i="1" u="sng" dirty="0"/>
              <a:t>context</a:t>
            </a:r>
            <a:r>
              <a:rPr lang="en-US" i="1" dirty="0"/>
              <a:t> </a:t>
            </a:r>
            <a:r>
              <a:rPr lang="en-US" dirty="0"/>
              <a:t>of the painting. Let’s take a look at that earlier slide again.</a:t>
            </a:r>
          </a:p>
          <a:p>
            <a:endParaRPr lang="en-US" dirty="0"/>
          </a:p>
          <a:p>
            <a:r>
              <a:rPr lang="en-US" dirty="0"/>
              <a:t>So, we already know ‘who, when, and where’: </a:t>
            </a:r>
            <a:r>
              <a:rPr lang="en-US" b="1" dirty="0"/>
              <a:t>1. </a:t>
            </a:r>
            <a:r>
              <a:rPr lang="en-US" dirty="0"/>
              <a:t>Barnett Newman, in 1967, in New York City (where it was painted) and Montreal (where it was first displayed). And now it’s here in Ottawa in the National Gallery of Canada.</a:t>
            </a:r>
          </a:p>
          <a:p>
            <a:endParaRPr lang="en-US" dirty="0"/>
          </a:p>
          <a:p>
            <a:r>
              <a:rPr lang="en-US" dirty="0"/>
              <a:t>What about ‘why’? This is a tricky one that requires us to do some research into the historical moment that the painting was made, and to find out more about the artist’s own intentions, if they are known.</a:t>
            </a:r>
          </a:p>
          <a:p>
            <a:endParaRPr lang="en-US" dirty="0"/>
          </a:p>
          <a:p>
            <a:r>
              <a:rPr lang="en-US" dirty="0"/>
              <a:t>Fortunately for us, we do have quite a lot of information to help us understand this broader context, which can help us better understand the </a:t>
            </a:r>
            <a:r>
              <a:rPr lang="en-US" i="1" dirty="0"/>
              <a:t>meaning</a:t>
            </a:r>
            <a:r>
              <a:rPr lang="en-US" dirty="0"/>
              <a:t> of the painting:</a:t>
            </a:r>
          </a:p>
          <a:p>
            <a:endParaRPr lang="en-US" dirty="0"/>
          </a:p>
          <a:p>
            <a:r>
              <a:rPr lang="en-US" dirty="0"/>
              <a:t>Does anyone know what was happening in the world in 1967?</a:t>
            </a:r>
          </a:p>
          <a:p>
            <a:endParaRPr lang="en-US" dirty="0"/>
          </a:p>
          <a:p>
            <a:r>
              <a:rPr lang="en-US" dirty="0"/>
              <a:t>That was the height of the </a:t>
            </a:r>
            <a:r>
              <a:rPr lang="en-US" b="1" dirty="0"/>
              <a:t>2.</a:t>
            </a:r>
            <a:r>
              <a:rPr lang="en-US" dirty="0"/>
              <a:t> Vietnam War, a conflict between North Vietnam and South Vietnam that lasted for twenty years - from 1955 to 1975. As many of you will have already learned in your history class, the United States was heavily involved in this war and suffered an enormous loss of life, which prompted many protests within the US and all over the world by people who felt that the US should not be involved. Newman was deeply affected by the war and its consequences at the time he made this painting. Knowing this, we might interpret the painting’s red ‘zip’ in connection with the painting’s title – is it perhaps a flame, like those created by bombs falling to the ground? It’s been suggested that Newman intended this painting as his own form of protest of the US involvement in the war.</a:t>
            </a:r>
          </a:p>
          <a:p>
            <a:endParaRPr lang="en-US" dirty="0"/>
          </a:p>
          <a:p>
            <a:r>
              <a:rPr lang="en-US" dirty="0"/>
              <a:t>Knowing all of this, we can see that Newman intended his painting to prompt an emotional response in us. He wanted to represent something very </a:t>
            </a:r>
            <a:r>
              <a:rPr lang="en-US" i="1" dirty="0"/>
              <a:t>real</a:t>
            </a:r>
            <a:r>
              <a:rPr lang="en-US" dirty="0"/>
              <a:t>, but to do so with the use of a type of representation that is much more </a:t>
            </a:r>
            <a:r>
              <a:rPr lang="en-US" i="1" dirty="0"/>
              <a:t>abstract</a:t>
            </a:r>
            <a:r>
              <a:rPr lang="en-US" dirty="0"/>
              <a:t> than it is figurative.</a:t>
            </a:r>
          </a:p>
          <a:p>
            <a:endParaRPr lang="en-US" dirty="0"/>
          </a:p>
          <a:p>
            <a:r>
              <a:rPr lang="en-US" dirty="0"/>
              <a:t>Many people who look at this painting without this </a:t>
            </a:r>
            <a:r>
              <a:rPr lang="en-US" i="1" dirty="0"/>
              <a:t>contextual</a:t>
            </a:r>
            <a:r>
              <a:rPr lang="en-US" dirty="0"/>
              <a:t> knowledge don’t find it interesting. They dismiss it as child-like (some say even a child could have painted it!) or they find it confusing. Why, they ask, would someone just paint three giant stripes on a canvas?</a:t>
            </a:r>
          </a:p>
          <a:p>
            <a:endParaRPr lang="en-US" dirty="0"/>
          </a:p>
          <a:p>
            <a:r>
              <a:rPr lang="en-US" i="1" dirty="0"/>
              <a:t>BUT </a:t>
            </a:r>
            <a:r>
              <a:rPr lang="en-US" dirty="0"/>
              <a:t>when we take a minute to ask questions about context, to find out some facts about the culture, history and identities </a:t>
            </a:r>
            <a:r>
              <a:rPr lang="en-US" i="1" dirty="0"/>
              <a:t>around</a:t>
            </a:r>
            <a:r>
              <a:rPr lang="en-US" dirty="0"/>
              <a:t> the painting, we start to understand and maybe even consider a work of art like this to have profound cultural significance and value.</a:t>
            </a:r>
          </a:p>
          <a:p>
            <a:r>
              <a:rPr lang="en-US" dirty="0"/>
              <a:t> </a:t>
            </a:r>
            <a:endParaRPr lang="en-GB" dirty="0"/>
          </a:p>
          <a:p>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15</a:t>
            </a:fld>
            <a:endParaRPr lang="en-GB"/>
          </a:p>
        </p:txBody>
      </p:sp>
    </p:spTree>
    <p:extLst>
      <p:ext uri="{BB962C8B-B14F-4D97-AF65-F5344CB8AC3E}">
        <p14:creationId xmlns:p14="http://schemas.microsoft.com/office/powerpoint/2010/main" val="38951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pause for a minute and review some of the key terms we’ve learned thus far:</a:t>
            </a:r>
          </a:p>
          <a:p>
            <a:endParaRPr lang="en-US" dirty="0"/>
          </a:p>
          <a:p>
            <a:r>
              <a:rPr lang="en-US" dirty="0"/>
              <a:t>representation</a:t>
            </a:r>
          </a:p>
          <a:p>
            <a:r>
              <a:rPr lang="en-US" dirty="0"/>
              <a:t>abstract (or abstraction, the noun form)</a:t>
            </a:r>
          </a:p>
          <a:p>
            <a:r>
              <a:rPr lang="en-US" dirty="0"/>
              <a:t>figurative</a:t>
            </a:r>
          </a:p>
          <a:p>
            <a:endParaRPr lang="en-US" dirty="0"/>
          </a:p>
          <a:p>
            <a:r>
              <a:rPr lang="en-US" dirty="0"/>
              <a:t>visual analysis (concerned with form and context)</a:t>
            </a:r>
          </a:p>
          <a:p>
            <a:endParaRPr lang="en-US" dirty="0"/>
          </a:p>
          <a:p>
            <a:r>
              <a:rPr lang="en-US" dirty="0"/>
              <a:t>And we’ve also learned a bit about one particular movement in the Western (North American and European) history of abstract art, known as Abstract Expressionism, and two types of Abstract Expressionism: action painting and </a:t>
            </a:r>
            <a:r>
              <a:rPr lang="en-US" dirty="0" err="1"/>
              <a:t>colour</a:t>
            </a:r>
            <a:r>
              <a:rPr lang="en-US" dirty="0"/>
              <a:t> field painting.</a:t>
            </a:r>
          </a:p>
        </p:txBody>
      </p:sp>
      <p:sp>
        <p:nvSpPr>
          <p:cNvPr id="4" name="Slide Number Placeholder 3"/>
          <p:cNvSpPr>
            <a:spLocks noGrp="1"/>
          </p:cNvSpPr>
          <p:nvPr>
            <p:ph type="sldNum" sz="quarter" idx="5"/>
          </p:nvPr>
        </p:nvSpPr>
        <p:spPr/>
        <p:txBody>
          <a:bodyPr/>
          <a:lstStyle/>
          <a:p>
            <a:fld id="{E0C6EB94-2FC6-41FB-8018-4ABA412C6877}" type="slidenum">
              <a:rPr lang="en-GB" smtClean="0"/>
              <a:t>16</a:t>
            </a:fld>
            <a:endParaRPr lang="en-GB"/>
          </a:p>
        </p:txBody>
      </p:sp>
    </p:spTree>
    <p:extLst>
      <p:ext uri="{BB962C8B-B14F-4D97-AF65-F5344CB8AC3E}">
        <p14:creationId xmlns:p14="http://schemas.microsoft.com/office/powerpoint/2010/main" val="2962110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I hope you can see already from the examples we’ve been looking at, artists can engage in abstract representation in various ways, and to varying </a:t>
            </a:r>
            <a:r>
              <a:rPr lang="en-US" i="1" dirty="0"/>
              <a:t>degrees</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same is true of </a:t>
            </a:r>
            <a:r>
              <a:rPr lang="en-US" i="1" dirty="0"/>
              <a:t>figurative</a:t>
            </a:r>
            <a:r>
              <a:rPr lang="en-US" dirty="0"/>
              <a:t> representation.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Let’s come back to Norval Morrisseau’s painting and think about how it compares to Newman’s.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When we did our opening activity, some of you said you thought this painting wasn’t “abstract” because you could identify recognizable things, like birds and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1. Let’s push this a bit further, and use our visual analysis skills to be a bit more precise with our language.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How would we describe the painting’s </a:t>
            </a:r>
            <a:r>
              <a:rPr lang="en-US" i="1" dirty="0"/>
              <a:t>formal</a:t>
            </a:r>
            <a:r>
              <a:rPr lang="en-US" i="0" dirty="0"/>
              <a:t> characteristics?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[pause]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Yes, it’s VERY </a:t>
            </a:r>
            <a:r>
              <a:rPr lang="en-US" i="0" dirty="0" err="1"/>
              <a:t>colourful</a:t>
            </a:r>
            <a:r>
              <a:rPr lang="en-US" i="0" dirty="0"/>
              <a:t>! There are lots of different shapes, of varying sizes. We could also talk about </a:t>
            </a:r>
            <a:r>
              <a:rPr lang="en-US" b="1" i="0" dirty="0"/>
              <a:t>2. </a:t>
            </a:r>
            <a:r>
              <a:rPr lang="en-US" i="0" dirty="0"/>
              <a:t>scale (let’s add that to our list!), or the </a:t>
            </a:r>
            <a:r>
              <a:rPr lang="en-US" i="1" dirty="0"/>
              <a:t>relative size </a:t>
            </a:r>
            <a:r>
              <a:rPr lang="en-US" i="0" dirty="0"/>
              <a:t>of shapes to one another. We have large figures and small figures, the contrast between them suggesting a kind of spatial depth, as though some figures are in the foreground and others in the background. There are varieties of line, although a thick black line is a notable feature throughout the image. A very dense composition, filled with elements – much more complex than Newman’s. The material is, interestingly, the same as Newman’s – it’s acrylic paint on canvas.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17</a:t>
            </a:fld>
            <a:endParaRPr lang="en-GB"/>
          </a:p>
        </p:txBody>
      </p:sp>
    </p:spTree>
    <p:extLst>
      <p:ext uri="{BB962C8B-B14F-4D97-AF65-F5344CB8AC3E}">
        <p14:creationId xmlns:p14="http://schemas.microsoft.com/office/powerpoint/2010/main" val="2411661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When we compare Morrisseau’s painting to Newman’s, we can see the clear difference between the </a:t>
            </a:r>
            <a:r>
              <a:rPr lang="en-US" i="1" dirty="0"/>
              <a:t>degree</a:t>
            </a:r>
            <a:r>
              <a:rPr lang="en-US" i="0" dirty="0"/>
              <a:t> of “figurative” and “abstract” types of representation.</a:t>
            </a:r>
          </a:p>
          <a:p>
            <a:endParaRPr lang="en-US" i="0" dirty="0"/>
          </a:p>
          <a:p>
            <a:r>
              <a:rPr lang="en-US" i="0" dirty="0"/>
              <a:t>Morrisseau’s is much more </a:t>
            </a:r>
            <a:r>
              <a:rPr lang="en-US" i="1" dirty="0"/>
              <a:t>figurative</a:t>
            </a:r>
            <a:r>
              <a:rPr lang="en-US" i="0" dirty="0"/>
              <a:t>, and Newman’s is much more </a:t>
            </a:r>
            <a:r>
              <a:rPr lang="en-US" i="1" dirty="0"/>
              <a:t>abstract</a:t>
            </a:r>
            <a:r>
              <a:rPr lang="en-US" i="0" dirty="0"/>
              <a:t>.</a:t>
            </a:r>
          </a:p>
        </p:txBody>
      </p:sp>
      <p:sp>
        <p:nvSpPr>
          <p:cNvPr id="4" name="Slide Number Placeholder 3"/>
          <p:cNvSpPr>
            <a:spLocks noGrp="1"/>
          </p:cNvSpPr>
          <p:nvPr>
            <p:ph type="sldNum" sz="quarter" idx="5"/>
          </p:nvPr>
        </p:nvSpPr>
        <p:spPr/>
        <p:txBody>
          <a:bodyPr/>
          <a:lstStyle/>
          <a:p>
            <a:fld id="{E0C6EB94-2FC6-41FB-8018-4ABA412C6877}" type="slidenum">
              <a:rPr lang="en-GB" smtClean="0"/>
              <a:t>18</a:t>
            </a:fld>
            <a:endParaRPr lang="en-GB"/>
          </a:p>
        </p:txBody>
      </p:sp>
    </p:spTree>
    <p:extLst>
      <p:ext uri="{BB962C8B-B14F-4D97-AF65-F5344CB8AC3E}">
        <p14:creationId xmlns:p14="http://schemas.microsoft.com/office/powerpoint/2010/main" val="2985903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BUT, some of you noted earlier that you felt Morrisseau’s painting was very abstract, as the figures </a:t>
            </a:r>
            <a:r>
              <a:rPr lang="en-US" i="1" dirty="0"/>
              <a:t>don’t quite </a:t>
            </a:r>
            <a:r>
              <a:rPr lang="en-US" i="0" dirty="0"/>
              <a:t>look real.</a:t>
            </a:r>
          </a:p>
          <a:p>
            <a:endParaRPr lang="en-US" i="0" dirty="0"/>
          </a:p>
          <a:p>
            <a:r>
              <a:rPr lang="en-US" i="0" dirty="0"/>
              <a:t>Can we elaborate on this a little further? What is it that makes them appear abstract?  </a:t>
            </a:r>
          </a:p>
          <a:p>
            <a:endParaRPr lang="en-US" i="0" dirty="0"/>
          </a:p>
          <a:p>
            <a:r>
              <a:rPr lang="en-US" i="0" dirty="0"/>
              <a:t>[pause]</a:t>
            </a:r>
          </a:p>
          <a:p>
            <a:endParaRPr lang="en-US" i="0" dirty="0"/>
          </a:p>
          <a:p>
            <a:r>
              <a:rPr lang="en-US" i="0" dirty="0"/>
              <a:t>Yes, they have very spindly arms and legs!</a:t>
            </a:r>
          </a:p>
          <a:p>
            <a:endParaRPr lang="en-US" i="0" dirty="0"/>
          </a:p>
          <a:p>
            <a:r>
              <a:rPr lang="en-US" i="0" dirty="0"/>
              <a:t>The artist is doing various things here that engage with abstraction:</a:t>
            </a:r>
          </a:p>
          <a:p>
            <a:endParaRPr lang="en-US" b="1" i="0" dirty="0"/>
          </a:p>
          <a:p>
            <a:r>
              <a:rPr lang="en-US" b="1" i="0" dirty="0"/>
              <a:t>1.</a:t>
            </a:r>
            <a:r>
              <a:rPr lang="en-US" i="0" dirty="0"/>
              <a:t> He plays with proportions, creating “disproportionate” relationships between body parts.</a:t>
            </a:r>
          </a:p>
          <a:p>
            <a:endParaRPr lang="en-US" i="0" dirty="0"/>
          </a:p>
          <a:p>
            <a:r>
              <a:rPr lang="en-US" b="1" i="0" dirty="0"/>
              <a:t>2. </a:t>
            </a:r>
            <a:r>
              <a:rPr lang="en-US" i="0" dirty="0"/>
              <a:t>The limbs of the figures are elongated, attenuated, or drawn-out and thin at their tips, which is not the way that human or animals limbs are in reality.</a:t>
            </a:r>
          </a:p>
          <a:p>
            <a:endParaRPr lang="en-US" i="0" dirty="0"/>
          </a:p>
          <a:p>
            <a:r>
              <a:rPr lang="en-US" b="1" i="0" dirty="0"/>
              <a:t>3. </a:t>
            </a:r>
            <a:r>
              <a:rPr lang="en-US" i="0" dirty="0"/>
              <a:t>The surface of the painting also looks very flat, doesn’t it? As though all of the figures have been placed on the surface itself, rather than occupying a convincing three-dimensional space. </a:t>
            </a:r>
          </a:p>
          <a:p>
            <a:endParaRPr lang="en-US" b="1" i="0" dirty="0"/>
          </a:p>
          <a:p>
            <a:r>
              <a:rPr lang="en-US" b="1" i="0" dirty="0"/>
              <a:t>4. </a:t>
            </a:r>
            <a:r>
              <a:rPr lang="en-US" i="0" dirty="0"/>
              <a:t>So </a:t>
            </a:r>
            <a:r>
              <a:rPr lang="en-US" i="1" dirty="0"/>
              <a:t>scale</a:t>
            </a:r>
            <a:r>
              <a:rPr lang="en-US" i="0" dirty="0"/>
              <a:t> is also being played with here – we have small figures right next to big ones, which is unexpected.</a:t>
            </a:r>
          </a:p>
          <a:p>
            <a:endParaRPr lang="en-US" i="0" dirty="0"/>
          </a:p>
          <a:p>
            <a:r>
              <a:rPr lang="en-US" b="1" i="0" dirty="0"/>
              <a:t>5</a:t>
            </a:r>
            <a:r>
              <a:rPr lang="en-US" i="0" dirty="0"/>
              <a:t>. Also contributing to this 2-dimensional effect is a strong emphasis on line, or what we call a ‘linear’ style.</a:t>
            </a:r>
          </a:p>
          <a:p>
            <a:endParaRPr lang="en-US" i="0" dirty="0"/>
          </a:p>
          <a:p>
            <a:r>
              <a:rPr lang="en-US" b="1" i="0" dirty="0"/>
              <a:t>6. </a:t>
            </a:r>
            <a:r>
              <a:rPr lang="en-US" i="0" dirty="0"/>
              <a:t>The colours are also very flat and uniform, and there are no shadows.</a:t>
            </a:r>
          </a:p>
          <a:p>
            <a:endParaRPr lang="en-US" i="0" dirty="0"/>
          </a:p>
          <a:p>
            <a:r>
              <a:rPr lang="en-US" b="1" i="0" dirty="0"/>
              <a:t>7. </a:t>
            </a:r>
            <a:r>
              <a:rPr lang="en-US" i="0" dirty="0"/>
              <a:t>And they’re very bright colours, too – not entirely naturalistic.</a:t>
            </a:r>
          </a:p>
          <a:p>
            <a:endParaRPr lang="en-US" i="0" dirty="0"/>
          </a:p>
          <a:p>
            <a:r>
              <a:rPr lang="en-US" i="0" dirty="0"/>
              <a:t>In a way, we can think about Morrisseau’s painting as very similar to Newman’s painting, in its use of areas of flat, single colours. We might even suggest that Morrisseau’s painting be linked to that ‘</a:t>
            </a:r>
            <a:r>
              <a:rPr lang="en-US" i="0" dirty="0" err="1"/>
              <a:t>colour</a:t>
            </a:r>
            <a:r>
              <a:rPr lang="en-US" i="0" dirty="0"/>
              <a:t> field’ type of abstract expressionism. </a:t>
            </a:r>
            <a:r>
              <a:rPr lang="en-US" i="0" dirty="0">
                <a:sym typeface="Wingdings" panose="05000000000000000000" pitchFamily="2" charset="2"/>
              </a:rPr>
              <a:t></a:t>
            </a:r>
            <a:endParaRPr lang="en-US" i="0" dirty="0"/>
          </a:p>
          <a:p>
            <a:endParaRPr lang="en-US" i="0" dirty="0"/>
          </a:p>
        </p:txBody>
      </p:sp>
      <p:sp>
        <p:nvSpPr>
          <p:cNvPr id="4" name="Slide Number Placeholder 3"/>
          <p:cNvSpPr>
            <a:spLocks noGrp="1"/>
          </p:cNvSpPr>
          <p:nvPr>
            <p:ph type="sldNum" sz="quarter" idx="5"/>
          </p:nvPr>
        </p:nvSpPr>
        <p:spPr/>
        <p:txBody>
          <a:bodyPr/>
          <a:lstStyle/>
          <a:p>
            <a:fld id="{E0C6EB94-2FC6-41FB-8018-4ABA412C6877}" type="slidenum">
              <a:rPr lang="en-GB" smtClean="0"/>
              <a:t>19</a:t>
            </a:fld>
            <a:endParaRPr lang="en-GB"/>
          </a:p>
        </p:txBody>
      </p:sp>
    </p:spTree>
    <p:extLst>
      <p:ext uri="{BB962C8B-B14F-4D97-AF65-F5344CB8AC3E}">
        <p14:creationId xmlns:p14="http://schemas.microsoft.com/office/powerpoint/2010/main" val="1048294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BUT here’s where we have to be a bit careful and </a:t>
            </a:r>
            <a:r>
              <a:rPr lang="en-US" i="1" dirty="0"/>
              <a:t>also</a:t>
            </a:r>
            <a:r>
              <a:rPr lang="en-US" i="0" dirty="0"/>
              <a:t> put on our “context” hats!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When we compare works of art, sometimes it’s tempting to lump them together under the same categories. Just like we do when we size up people and draw conclusions about them on the basis of a first impression, we can make assumptions about works of art that aren’t always helpful or correct. Here’s where that “visual analysis” approach comes in handy.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Let’s find out more about the context of Morrisseau’s painting: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The title of this painting is </a:t>
            </a:r>
            <a:r>
              <a:rPr lang="en-US" b="1" i="0" dirty="0"/>
              <a:t>1.</a:t>
            </a:r>
            <a:r>
              <a:rPr lang="en-US" i="0" dirty="0"/>
              <a:t> “Artist and Shaman between Two Worlds”.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Now that we know that, just like we did with Newman’s painting, we have some more idea of </a:t>
            </a:r>
            <a:r>
              <a:rPr lang="en-US" i="1" dirty="0"/>
              <a:t>context</a:t>
            </a:r>
            <a:r>
              <a:rPr lang="en-US" i="0" dirty="0"/>
              <a:t>. The title suggests to us that the central figure might be the artist, or a shaman (or perhaps both?), and that there are “two worlds” represented in the image.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Before we get to that, though, let’s try and answer the other “context” questions of who, when, where, and why: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Morrisseau, or Copper Thunderbird, was one of the most important and influential Indigenous artists of the twentieth century. </a:t>
            </a:r>
            <a:r>
              <a:rPr lang="en-US" b="1" i="0" dirty="0"/>
              <a:t>2. </a:t>
            </a:r>
            <a:r>
              <a:rPr lang="en-US" i="0" dirty="0"/>
              <a:t>His cultural identity is that of Ojibwe people, whose traditional lands occupy an area of Canada and the US around the Great Lakes. He was, himself, influenced by artists like Newman, who belonged to the generation before him and worked in abstract styles of painting. But he also reacted </a:t>
            </a:r>
            <a:r>
              <a:rPr lang="en-US" i="1" dirty="0"/>
              <a:t>against</a:t>
            </a:r>
            <a:r>
              <a:rPr lang="en-US" i="0" dirty="0"/>
              <a:t> the styles and techniques of contemporary abstract artists to create a visual language that drew from the artistic traditions of his own culture. His influences were diverse. </a:t>
            </a:r>
            <a:r>
              <a:rPr lang="en-US" b="1" i="0" dirty="0"/>
              <a:t>3. </a:t>
            </a:r>
            <a:r>
              <a:rPr lang="en-US" i="0" dirty="0"/>
              <a:t>They included artists who began experimenting with blending abstract and figurative forms in the early 20</a:t>
            </a:r>
            <a:r>
              <a:rPr lang="en-US" i="0" baseline="30000" dirty="0"/>
              <a:t>th</a:t>
            </a:r>
            <a:r>
              <a:rPr lang="en-US" i="0" dirty="0"/>
              <a:t> century, like Pablo Picasso and Henri Matisse (their work was also very influential on Barnett Newman). </a:t>
            </a:r>
            <a:r>
              <a:rPr lang="en-US" i="0" dirty="0">
                <a:sym typeface="Wingdings" panose="05000000000000000000" pitchFamily="2" charset="2"/>
              </a:rPr>
              <a:t></a:t>
            </a:r>
            <a:endParaRPr lang="en-GB" dirty="0"/>
          </a:p>
        </p:txBody>
      </p:sp>
      <p:sp>
        <p:nvSpPr>
          <p:cNvPr id="4" name="Slide Number Placeholder 3"/>
          <p:cNvSpPr>
            <a:spLocks noGrp="1"/>
          </p:cNvSpPr>
          <p:nvPr>
            <p:ph type="sldNum" sz="quarter" idx="5"/>
          </p:nvPr>
        </p:nvSpPr>
        <p:spPr/>
        <p:txBody>
          <a:bodyPr/>
          <a:lstStyle/>
          <a:p>
            <a:fld id="{E0C6EB94-2FC6-41FB-8018-4ABA412C6877}" type="slidenum">
              <a:rPr lang="en-GB" smtClean="0"/>
              <a:t>20</a:t>
            </a:fld>
            <a:endParaRPr lang="en-GB"/>
          </a:p>
        </p:txBody>
      </p:sp>
    </p:spTree>
    <p:extLst>
      <p:ext uri="{BB962C8B-B14F-4D97-AF65-F5344CB8AC3E}">
        <p14:creationId xmlns:p14="http://schemas.microsoft.com/office/powerpoint/2010/main" val="2844024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Morrisseau was </a:t>
            </a:r>
            <a:r>
              <a:rPr lang="en-US" i="1" dirty="0"/>
              <a:t>also</a:t>
            </a:r>
            <a:r>
              <a:rPr lang="en-US" dirty="0"/>
              <a:t> – very importantly – strongly influenced by the artistic traditions of his </a:t>
            </a:r>
            <a:r>
              <a:rPr lang="en-US" i="1" dirty="0"/>
              <a:t>own</a:t>
            </a:r>
            <a:r>
              <a:rPr lang="en-US" dirty="0"/>
              <a:t> Indigenous culture. </a:t>
            </a:r>
          </a:p>
          <a:p>
            <a:endParaRPr lang="en-US" dirty="0"/>
          </a:p>
          <a:p>
            <a:r>
              <a:rPr lang="en-US" dirty="0"/>
              <a:t>And this is where our consideration of “context” requires us to </a:t>
            </a:r>
            <a:r>
              <a:rPr lang="en-US" i="1" dirty="0"/>
              <a:t>also</a:t>
            </a:r>
            <a:r>
              <a:rPr lang="en-US" dirty="0"/>
              <a:t> take into account different cultural interpretations and visual traditions of “abstraction”.</a:t>
            </a:r>
          </a:p>
          <a:p>
            <a:endParaRPr lang="en-US" dirty="0"/>
          </a:p>
          <a:p>
            <a:r>
              <a:rPr lang="en-US" dirty="0"/>
              <a:t>When we look back at the history of art, artists have engaged in an “abstract” type of representation for lots of different reasons, and in lots of different ways. </a:t>
            </a:r>
          </a:p>
          <a:p>
            <a:endParaRPr lang="en-US" dirty="0"/>
          </a:p>
          <a:p>
            <a:r>
              <a:rPr lang="en-US" b="1" dirty="0"/>
              <a:t>1. </a:t>
            </a:r>
            <a:r>
              <a:rPr lang="en-US" dirty="0"/>
              <a:t>One of the Indigenous artistic traditions that Morrisseau wanted to incorporate and celebrate in his own art was the prehistoric tradition of the pictograph and petroglyphs, painted and carved symbols used to indicate words or phrases. These symbols are themselves both figurative </a:t>
            </a:r>
            <a:r>
              <a:rPr lang="en-US" i="1" dirty="0"/>
              <a:t>and</a:t>
            </a:r>
            <a:r>
              <a:rPr lang="en-US" dirty="0"/>
              <a:t> the abstract: they look like a bit like real things – people, animals, plants – but they play with proportions and scale, are rendered in flat areas of </a:t>
            </a:r>
            <a:r>
              <a:rPr lang="en-US" dirty="0" err="1"/>
              <a:t>colour</a:t>
            </a:r>
            <a:r>
              <a:rPr lang="en-US" dirty="0"/>
              <a:t>, and make a very strong use of line. We can see examples of these symbols in rock art, which we find in Canada and the northern US. </a:t>
            </a:r>
          </a:p>
          <a:p>
            <a:endParaRPr lang="en-US" dirty="0"/>
          </a:p>
          <a:p>
            <a:r>
              <a:rPr lang="en-US" dirty="0"/>
              <a:t>To the prehistoric Indigenous artist who made these images, however, and to a modern Indigenous artist like Morrisseau, these symbols have profound and very “real” meaning: they represent beings and forces with powers and abilities that have a very real influence on our lived reality. So, for us to call them “abstract”, according to our earlier definition (remember – we defined “abstract” as things that aren’t real or recognizable), would be insensitive to certain other cultural understandings or interpretations of how these symbols perform in the lives of people. </a:t>
            </a:r>
          </a:p>
          <a:p>
            <a:endParaRPr lang="en-US" dirty="0"/>
          </a:p>
          <a:p>
            <a:r>
              <a:rPr lang="en-US" dirty="0"/>
              <a:t>This, then, is a </a:t>
            </a:r>
            <a:r>
              <a:rPr lang="en-US" i="1" dirty="0"/>
              <a:t>different cultural interpretation </a:t>
            </a:r>
            <a:r>
              <a:rPr lang="en-US" dirty="0"/>
              <a:t>of abstract representation. </a:t>
            </a:r>
          </a:p>
          <a:p>
            <a:endParaRPr lang="en-US" dirty="0"/>
          </a:p>
        </p:txBody>
      </p:sp>
      <p:sp>
        <p:nvSpPr>
          <p:cNvPr id="4" name="Slide Number Placeholder 3"/>
          <p:cNvSpPr>
            <a:spLocks noGrp="1"/>
          </p:cNvSpPr>
          <p:nvPr>
            <p:ph type="sldNum" sz="quarter" idx="5"/>
          </p:nvPr>
        </p:nvSpPr>
        <p:spPr/>
        <p:txBody>
          <a:bodyPr/>
          <a:lstStyle/>
          <a:p>
            <a:fld id="{E0C6EB94-2FC6-41FB-8018-4ABA412C6877}" type="slidenum">
              <a:rPr lang="en-GB" smtClean="0"/>
              <a:t>21</a:t>
            </a:fld>
            <a:endParaRPr lang="en-GB"/>
          </a:p>
        </p:txBody>
      </p:sp>
    </p:spTree>
    <p:extLst>
      <p:ext uri="{BB962C8B-B14F-4D97-AF65-F5344CB8AC3E}">
        <p14:creationId xmlns:p14="http://schemas.microsoft.com/office/powerpoint/2010/main" val="2911112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7000"/>
              </a:lnSpc>
              <a:spcAft>
                <a:spcPts val="800"/>
              </a:spcAft>
              <a:buNone/>
            </a:pPr>
            <a:r>
              <a:rPr lang="en-US" sz="1800" b="0" dirty="0">
                <a:effectLst/>
                <a:latin typeface="Calibri" panose="020F0502020204030204" pitchFamily="34" charset="0"/>
                <a:ea typeface="Calibri" panose="020F0502020204030204" pitchFamily="34" charset="0"/>
                <a:cs typeface="Calibri" panose="020F0502020204030204" pitchFamily="34" charset="0"/>
              </a:rPr>
              <a:t>Let’s go back to the first part of that quote from Morrisseau that I read to you earlier: </a:t>
            </a:r>
          </a:p>
          <a:p>
            <a:pPr marL="0" indent="0">
              <a:lnSpc>
                <a:spcPct val="107000"/>
              </a:lnSpc>
              <a:spcAft>
                <a:spcPts val="800"/>
              </a:spcAft>
              <a:buNone/>
            </a:pPr>
            <a:endParaRPr lang="en-US" sz="1800" b="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en-US" sz="1800" b="1" dirty="0">
                <a:effectLst/>
                <a:latin typeface="Calibri" panose="020F0502020204030204" pitchFamily="34" charset="0"/>
                <a:ea typeface="Calibri" panose="020F0502020204030204" pitchFamily="34" charset="0"/>
                <a:cs typeface="Calibri" panose="020F0502020204030204" pitchFamily="34" charset="0"/>
              </a:rPr>
              <a:t>1. </a:t>
            </a:r>
            <a:r>
              <a:rPr lang="en-US" sz="1800" b="0" dirty="0">
                <a:effectLst/>
                <a:latin typeface="Calibri" panose="020F0502020204030204" pitchFamily="34" charset="0"/>
                <a:ea typeface="Calibri" panose="020F0502020204030204" pitchFamily="34" charset="0"/>
                <a:cs typeface="Calibri" panose="020F0502020204030204" pitchFamily="34" charset="0"/>
              </a:rPr>
              <a:t>“I transmit astral plane harmonies through my brushes into the physical plane. These otherworld </a:t>
            </a:r>
            <a:r>
              <a:rPr lang="en-US" sz="1800" b="0" dirty="0" err="1">
                <a:effectLst/>
                <a:latin typeface="Calibri" panose="020F0502020204030204" pitchFamily="34" charset="0"/>
                <a:ea typeface="Calibri" panose="020F0502020204030204" pitchFamily="34" charset="0"/>
                <a:cs typeface="Calibri" panose="020F0502020204030204" pitchFamily="34" charset="0"/>
              </a:rPr>
              <a:t>colours</a:t>
            </a:r>
            <a:r>
              <a:rPr lang="en-US" sz="1800" b="0" dirty="0">
                <a:effectLst/>
                <a:latin typeface="Calibri" panose="020F0502020204030204" pitchFamily="34" charset="0"/>
                <a:ea typeface="Calibri" panose="020F0502020204030204" pitchFamily="34" charset="0"/>
                <a:cs typeface="Calibri" panose="020F0502020204030204" pitchFamily="34" charset="0"/>
              </a:rPr>
              <a:t> are reflected in the alphabet of nature, a grammar in which the symbols are plants, animals, birds, fishes, earth and sky.”</a:t>
            </a:r>
          </a:p>
          <a:p>
            <a:pPr marL="0" indent="0">
              <a:lnSpc>
                <a:spcPct val="107000"/>
              </a:lnSpc>
              <a:spcAft>
                <a:spcPts val="800"/>
              </a:spcAft>
              <a:buNone/>
            </a:pPr>
            <a:endParaRPr lang="en-US" sz="1800" b="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en-US" sz="1800" b="0" dirty="0">
                <a:effectLst/>
                <a:latin typeface="Calibri" panose="020F0502020204030204" pitchFamily="34" charset="0"/>
                <a:ea typeface="Calibri" panose="020F0502020204030204" pitchFamily="34" charset="0"/>
                <a:cs typeface="Calibri" panose="020F0502020204030204" pitchFamily="34" charset="0"/>
              </a:rPr>
              <a:t>Now that we know some of the context around </a:t>
            </a:r>
            <a:r>
              <a:rPr lang="en-US" sz="1800" b="0" dirty="0" err="1">
                <a:effectLst/>
                <a:latin typeface="Calibri" panose="020F0502020204030204" pitchFamily="34" charset="0"/>
                <a:ea typeface="Calibri" panose="020F0502020204030204" pitchFamily="34" charset="0"/>
                <a:cs typeface="Calibri" panose="020F0502020204030204" pitchFamily="34" charset="0"/>
              </a:rPr>
              <a:t>Morrisseau’s</a:t>
            </a:r>
            <a:r>
              <a:rPr lang="en-US" sz="1800" b="0" dirty="0">
                <a:effectLst/>
                <a:latin typeface="Calibri" panose="020F0502020204030204" pitchFamily="34" charset="0"/>
                <a:ea typeface="Calibri" panose="020F0502020204030204" pitchFamily="34" charset="0"/>
                <a:cs typeface="Calibri" panose="020F0502020204030204" pitchFamily="34" charset="0"/>
              </a:rPr>
              <a:t> art, we have a better understanding of what he means – and what his painting is about: </a:t>
            </a:r>
            <a:r>
              <a:rPr lang="en-US" sz="1800" b="1" dirty="0">
                <a:effectLst/>
                <a:latin typeface="Calibri" panose="020F0502020204030204" pitchFamily="34" charset="0"/>
                <a:ea typeface="Calibri" panose="020F0502020204030204" pitchFamily="34" charset="0"/>
                <a:cs typeface="Calibri" panose="020F0502020204030204" pitchFamily="34" charset="0"/>
              </a:rPr>
              <a:t>2. </a:t>
            </a:r>
            <a:r>
              <a:rPr lang="en-US" sz="1800" b="0" dirty="0">
                <a:effectLst/>
                <a:latin typeface="Calibri" panose="020F0502020204030204" pitchFamily="34" charset="0"/>
                <a:ea typeface="Calibri" panose="020F0502020204030204" pitchFamily="34" charset="0"/>
                <a:cs typeface="Calibri" panose="020F0502020204030204" pitchFamily="34" charset="0"/>
              </a:rPr>
              <a:t>this is an image of </a:t>
            </a:r>
            <a:r>
              <a:rPr lang="en-US" sz="1800" b="0" dirty="0" err="1">
                <a:effectLst/>
                <a:latin typeface="Calibri" panose="020F0502020204030204" pitchFamily="34" charset="0"/>
                <a:ea typeface="Calibri" panose="020F0502020204030204" pitchFamily="34" charset="0"/>
                <a:cs typeface="Calibri" panose="020F0502020204030204" pitchFamily="34" charset="0"/>
              </a:rPr>
              <a:t>Morrisseau</a:t>
            </a:r>
            <a:r>
              <a:rPr lang="en-US" sz="1800" b="0" dirty="0">
                <a:effectLst/>
                <a:latin typeface="Calibri" panose="020F0502020204030204" pitchFamily="34" charset="0"/>
                <a:ea typeface="Calibri" panose="020F0502020204030204" pitchFamily="34" charset="0"/>
                <a:cs typeface="Calibri" panose="020F0502020204030204" pitchFamily="34" charset="0"/>
              </a:rPr>
              <a:t> (the artist) </a:t>
            </a:r>
            <a:r>
              <a:rPr lang="en-US" sz="1800" b="0" i="1" dirty="0">
                <a:effectLst/>
                <a:latin typeface="Calibri" panose="020F0502020204030204" pitchFamily="34" charset="0"/>
                <a:ea typeface="Calibri" panose="020F0502020204030204" pitchFamily="34" charset="0"/>
                <a:cs typeface="Calibri" panose="020F0502020204030204" pitchFamily="34" charset="0"/>
              </a:rPr>
              <a:t>as</a:t>
            </a:r>
            <a:r>
              <a:rPr lang="en-US" sz="1800" b="0" dirty="0">
                <a:effectLst/>
                <a:latin typeface="Calibri" panose="020F0502020204030204" pitchFamily="34" charset="0"/>
                <a:ea typeface="Calibri" panose="020F0502020204030204" pitchFamily="34" charset="0"/>
                <a:cs typeface="Calibri" panose="020F0502020204030204" pitchFamily="34" charset="0"/>
              </a:rPr>
              <a:t> a shaman, himself, acting as a mediator between the real and the spiritual worlds.</a:t>
            </a:r>
          </a:p>
          <a:p>
            <a:pPr marL="0" indent="0">
              <a:lnSpc>
                <a:spcPct val="107000"/>
              </a:lnSpc>
              <a:spcAft>
                <a:spcPts val="800"/>
              </a:spcAft>
              <a:buNone/>
            </a:pPr>
            <a:endParaRPr lang="en-US" sz="1800" b="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effectLst/>
                <a:latin typeface="Calibri" panose="020F0502020204030204" pitchFamily="34" charset="0"/>
                <a:ea typeface="Calibri" panose="020F0502020204030204" pitchFamily="34" charset="0"/>
                <a:cs typeface="Calibri" panose="020F0502020204030204" pitchFamily="34" charset="0"/>
              </a:rPr>
              <a:t>3. </a:t>
            </a:r>
            <a:r>
              <a:rPr lang="en-US" sz="1800" b="0" dirty="0">
                <a:effectLst/>
                <a:latin typeface="Calibri" panose="020F0502020204030204" pitchFamily="34" charset="0"/>
                <a:ea typeface="Calibri" panose="020F0502020204030204" pitchFamily="34" charset="0"/>
                <a:cs typeface="Calibri" panose="020F0502020204030204" pitchFamily="34" charset="0"/>
              </a:rPr>
              <a:t>Is our earlier definition of “abstract” still useful for </a:t>
            </a:r>
            <a:r>
              <a:rPr lang="en-US" sz="1800" b="0" dirty="0" err="1">
                <a:effectLst/>
                <a:latin typeface="Calibri" panose="020F0502020204030204" pitchFamily="34" charset="0"/>
                <a:ea typeface="Calibri" panose="020F0502020204030204" pitchFamily="34" charset="0"/>
                <a:cs typeface="Calibri" panose="020F0502020204030204" pitchFamily="34" charset="0"/>
              </a:rPr>
              <a:t>Morrisseau’s</a:t>
            </a:r>
            <a:r>
              <a:rPr lang="en-US" sz="1800" b="0" dirty="0">
                <a:effectLst/>
                <a:latin typeface="Calibri" panose="020F0502020204030204" pitchFamily="34" charset="0"/>
                <a:ea typeface="Calibri" panose="020F0502020204030204" pitchFamily="34" charset="0"/>
                <a:cs typeface="Calibri" panose="020F0502020204030204" pitchFamily="34" charset="0"/>
              </a:rPr>
              <a:t> painting? What do you think? </a:t>
            </a:r>
          </a:p>
          <a:p>
            <a:pPr marL="0" indent="0">
              <a:lnSpc>
                <a:spcPct val="107000"/>
              </a:lnSpc>
              <a:spcAft>
                <a:spcPts val="800"/>
              </a:spcAft>
              <a:buNone/>
            </a:pPr>
            <a:endParaRPr lang="en-US" sz="1800" b="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en-US" sz="1800" b="0" dirty="0">
                <a:effectLst/>
                <a:latin typeface="Calibri" panose="020F0502020204030204" pitchFamily="34" charset="0"/>
                <a:ea typeface="Calibri" panose="020F0502020204030204" pitchFamily="34" charset="0"/>
                <a:cs typeface="Calibri" panose="020F0502020204030204" pitchFamily="34" charset="0"/>
              </a:rPr>
              <a:t>[pause] </a:t>
            </a:r>
          </a:p>
          <a:p>
            <a:pPr marL="0" indent="0">
              <a:lnSpc>
                <a:spcPct val="107000"/>
              </a:lnSpc>
              <a:spcAft>
                <a:spcPts val="800"/>
              </a:spcAft>
              <a:buNone/>
            </a:pPr>
            <a:endParaRPr lang="en-US" sz="1800" b="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en-US" sz="1800" b="0" dirty="0">
                <a:effectLst/>
                <a:latin typeface="Calibri" panose="020F0502020204030204" pitchFamily="34" charset="0"/>
                <a:ea typeface="Calibri" panose="020F0502020204030204" pitchFamily="34" charset="0"/>
                <a:cs typeface="Calibri" panose="020F0502020204030204" pitchFamily="34" charset="0"/>
              </a:rPr>
              <a:t>Yes, we can certainly talk about </a:t>
            </a:r>
            <a:r>
              <a:rPr lang="en-US" sz="1800" b="0" dirty="0" err="1">
                <a:effectLst/>
                <a:latin typeface="Calibri" panose="020F0502020204030204" pitchFamily="34" charset="0"/>
                <a:ea typeface="Calibri" panose="020F0502020204030204" pitchFamily="34" charset="0"/>
                <a:cs typeface="Calibri" panose="020F0502020204030204" pitchFamily="34" charset="0"/>
              </a:rPr>
              <a:t>Morrisseau’s</a:t>
            </a:r>
            <a:r>
              <a:rPr lang="en-US" sz="1800" b="0" dirty="0">
                <a:effectLst/>
                <a:latin typeface="Calibri" panose="020F0502020204030204" pitchFamily="34" charset="0"/>
                <a:ea typeface="Calibri" panose="020F0502020204030204" pitchFamily="34" charset="0"/>
                <a:cs typeface="Calibri" panose="020F0502020204030204" pitchFamily="34" charset="0"/>
              </a:rPr>
              <a:t> art as being “abstract,” according to our earlier, Western definition. That’s certainly not wrong! But when we know that a culture or individual person has a slightly </a:t>
            </a:r>
            <a:r>
              <a:rPr lang="en-US" sz="1800" b="0" i="1" dirty="0">
                <a:effectLst/>
                <a:latin typeface="Calibri" panose="020F0502020204030204" pitchFamily="34" charset="0"/>
                <a:ea typeface="Calibri" panose="020F0502020204030204" pitchFamily="34" charset="0"/>
                <a:cs typeface="Calibri" panose="020F0502020204030204" pitchFamily="34" charset="0"/>
              </a:rPr>
              <a:t>different</a:t>
            </a:r>
            <a:r>
              <a:rPr lang="en-US" sz="1800" b="0" dirty="0">
                <a:effectLst/>
                <a:latin typeface="Calibri" panose="020F0502020204030204" pitchFamily="34" charset="0"/>
                <a:ea typeface="Calibri" panose="020F0502020204030204" pitchFamily="34" charset="0"/>
                <a:cs typeface="Calibri" panose="020F0502020204030204" pitchFamily="34" charset="0"/>
              </a:rPr>
              <a:t> use for or interpretation of abstraction, we </a:t>
            </a:r>
            <a:r>
              <a:rPr lang="en-US" sz="1800" b="0" i="0" dirty="0">
                <a:effectLst/>
                <a:latin typeface="Calibri" panose="020F0502020204030204" pitchFamily="34" charset="0"/>
                <a:ea typeface="Calibri" panose="020F0502020204030204" pitchFamily="34" charset="0"/>
                <a:cs typeface="Calibri" panose="020F0502020204030204" pitchFamily="34" charset="0"/>
              </a:rPr>
              <a:t>have to </a:t>
            </a:r>
            <a:r>
              <a:rPr lang="en-US" sz="1800" b="0" i="1" dirty="0">
                <a:effectLst/>
                <a:latin typeface="Calibri" panose="020F0502020204030204" pitchFamily="34" charset="0"/>
                <a:ea typeface="Calibri" panose="020F0502020204030204" pitchFamily="34" charset="0"/>
                <a:cs typeface="Calibri" panose="020F0502020204030204" pitchFamily="34" charset="0"/>
              </a:rPr>
              <a:t>choose our words </a:t>
            </a:r>
            <a:r>
              <a:rPr lang="en-US" sz="1800" b="0" i="0" dirty="0">
                <a:effectLst/>
                <a:latin typeface="Calibri" panose="020F0502020204030204" pitchFamily="34" charset="0"/>
                <a:ea typeface="Calibri" panose="020F0502020204030204" pitchFamily="34" charset="0"/>
                <a:cs typeface="Calibri" panose="020F0502020204030204" pitchFamily="34" charset="0"/>
              </a:rPr>
              <a:t>very carefully and demonstrate </a:t>
            </a:r>
            <a:r>
              <a:rPr lang="en-US" sz="1800" b="1" i="0" dirty="0">
                <a:effectLst/>
                <a:latin typeface="Calibri" panose="020F0502020204030204" pitchFamily="34" charset="0"/>
                <a:ea typeface="Calibri" panose="020F0502020204030204" pitchFamily="34" charset="0"/>
                <a:cs typeface="Calibri" panose="020F0502020204030204" pitchFamily="34" charset="0"/>
              </a:rPr>
              <a:t>4. </a:t>
            </a:r>
            <a:r>
              <a:rPr lang="en-US" sz="1800" b="0" i="0" dirty="0">
                <a:effectLst/>
                <a:latin typeface="Calibri" panose="020F0502020204030204" pitchFamily="34" charset="0"/>
                <a:ea typeface="Calibri" panose="020F0502020204030204" pitchFamily="34" charset="0"/>
                <a:cs typeface="Calibri" panose="020F0502020204030204" pitchFamily="34" charset="0"/>
              </a:rPr>
              <a:t>cultural awareness. If we were writing or speaking about </a:t>
            </a:r>
            <a:r>
              <a:rPr lang="en-US" sz="1800" b="0" i="0" dirty="0" err="1">
                <a:effectLst/>
                <a:latin typeface="Calibri" panose="020F0502020204030204" pitchFamily="34" charset="0"/>
                <a:ea typeface="Calibri" panose="020F0502020204030204" pitchFamily="34" charset="0"/>
                <a:cs typeface="Calibri" panose="020F0502020204030204" pitchFamily="34" charset="0"/>
              </a:rPr>
              <a:t>Morrisseau’s</a:t>
            </a:r>
            <a:r>
              <a:rPr lang="en-US" sz="1800" b="0" i="0" dirty="0">
                <a:effectLst/>
                <a:latin typeface="Calibri" panose="020F0502020204030204" pitchFamily="34" charset="0"/>
                <a:ea typeface="Calibri" panose="020F0502020204030204" pitchFamily="34" charset="0"/>
                <a:cs typeface="Calibri" panose="020F0502020204030204" pitchFamily="34" charset="0"/>
              </a:rPr>
              <a:t> painting as “abstract”, we might have to explain exactly what we mean by that, according to his own cultural tradition.</a:t>
            </a:r>
            <a:endParaRPr lang="en-US" sz="1800" b="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endParaRPr lang="en-US" sz="1800" b="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en-US" sz="1800" b="0" dirty="0">
                <a:effectLst/>
                <a:latin typeface="Calibri" panose="020F0502020204030204" pitchFamily="34" charset="0"/>
                <a:ea typeface="Calibri" panose="020F0502020204030204" pitchFamily="34" charset="0"/>
                <a:cs typeface="Calibri" panose="020F0502020204030204" pitchFamily="34" charset="0"/>
              </a:rPr>
              <a:t>This is something for you to keep in mind when looking at </a:t>
            </a:r>
            <a:r>
              <a:rPr lang="en-US" sz="1800" b="0" i="1" dirty="0">
                <a:effectLst/>
                <a:latin typeface="Calibri" panose="020F0502020204030204" pitchFamily="34" charset="0"/>
                <a:ea typeface="Calibri" panose="020F0502020204030204" pitchFamily="34" charset="0"/>
                <a:cs typeface="Calibri" panose="020F0502020204030204" pitchFamily="34" charset="0"/>
              </a:rPr>
              <a:t>any</a:t>
            </a:r>
            <a:r>
              <a:rPr lang="en-US" sz="1800" b="0" dirty="0">
                <a:effectLst/>
                <a:latin typeface="Calibri" panose="020F0502020204030204" pitchFamily="34" charset="0"/>
                <a:ea typeface="Calibri" panose="020F0502020204030204" pitchFamily="34" charset="0"/>
                <a:cs typeface="Calibri" panose="020F0502020204030204" pitchFamily="34" charset="0"/>
              </a:rPr>
              <a:t> work of art. </a:t>
            </a:r>
          </a:p>
        </p:txBody>
      </p:sp>
      <p:sp>
        <p:nvSpPr>
          <p:cNvPr id="4" name="Slide Number Placeholder 3"/>
          <p:cNvSpPr>
            <a:spLocks noGrp="1"/>
          </p:cNvSpPr>
          <p:nvPr>
            <p:ph type="sldNum" sz="quarter" idx="5"/>
          </p:nvPr>
        </p:nvSpPr>
        <p:spPr/>
        <p:txBody>
          <a:bodyPr/>
          <a:lstStyle/>
          <a:p>
            <a:fld id="{E0C6EB94-2FC6-41FB-8018-4ABA412C6877}" type="slidenum">
              <a:rPr lang="en-GB" smtClean="0"/>
              <a:t>22</a:t>
            </a:fld>
            <a:endParaRPr lang="en-GB"/>
          </a:p>
        </p:txBody>
      </p:sp>
    </p:spTree>
    <p:extLst>
      <p:ext uri="{BB962C8B-B14F-4D97-AF65-F5344CB8AC3E}">
        <p14:creationId xmlns:p14="http://schemas.microsoft.com/office/powerpoint/2010/main" val="2086007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Now that you’ve learned a bit about abstract art, and some of the key terms that we use when conducting a visual analysis of art of this kind, we’re going to do a fun activity and give you a chance to put your new skills into practice!</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You’re going to break into smaller groups or 3 or 4 and spend some time with another work of art in the gallery. I’ve given you a handout with one question on it. </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1.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Is the work </a:t>
            </a:r>
            <a:r>
              <a:rPr lang="en-US" sz="1800" dirty="0">
                <a:effectLst/>
                <a:latin typeface="Calibri" panose="020F0502020204030204" pitchFamily="34" charset="0"/>
                <a:ea typeface="Calibri" panose="020F0502020204030204" pitchFamily="34" charset="0"/>
                <a:cs typeface="Times New Roman" panose="02020603050405020304" pitchFamily="18" charset="0"/>
              </a:rPr>
              <a:t>of art is abstract, and if so, in what ways? </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In answering this question, I want you to:</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2. </a:t>
            </a:r>
            <a:r>
              <a:rPr lang="en-US" sz="1800" dirty="0">
                <a:effectLst/>
                <a:latin typeface="Calibri" panose="020F0502020204030204" pitchFamily="34" charset="0"/>
                <a:ea typeface="Calibri" panose="020F0502020204030204" pitchFamily="34" charset="0"/>
                <a:cs typeface="Times New Roman" panose="02020603050405020304" pitchFamily="18" charset="0"/>
              </a:rPr>
              <a:t>Be sure to use some of the vocabulary from today’s lesson as part of your visual analysis.</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3. </a:t>
            </a:r>
            <a:r>
              <a:rPr lang="en-US" sz="1800" dirty="0">
                <a:effectLst/>
                <a:latin typeface="Calibri" panose="020F0502020204030204" pitchFamily="34" charset="0"/>
                <a:ea typeface="Calibri" panose="020F0502020204030204" pitchFamily="34" charset="0"/>
                <a:cs typeface="Times New Roman" panose="02020603050405020304" pitchFamily="18" charset="0"/>
              </a:rPr>
              <a:t>Think about how your work of art relates to the paintings by Newman and Morrisseau.</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I want you to spend some time looking carefully at the work of art and talk with your team members about what you see. You’ll have 15 minutes with your group. Write down your answers on the handout, and then we’ll all come back together and one person from each group will share your responses. If you have any questions as you go, please come and ask me or your teacher and we’ll help you out. We’ll also have some time at the end of our activity to answer any more questions you might have. Don’t worry about being ‘right’ or ‘wrong’ – this is just an opportunity for you to start to get used to using these terms!</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You’ll see a number at the top of your handout and the name of a work of art in the gallery for you to work with – find your buddies who have the same number and team up.</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I’ve also given you a list of the key terms we’ve discussed so far – this is the ‘vocabulary’ I’d like you to try and incorporate into your analysis. You don’t have to use every single word! You need to decide which words are relevant to the work of art you’re analysing. When you do your visual analysis, you can also focus on form, rather than context, since you aren’t expected to know the history behind the work of art. But if you have questions about this then please come and ask! </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Have fun, and I look forward to hearing what you come up with!</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0C6EB94-2FC6-41FB-8018-4ABA412C6877}" type="slidenum">
              <a:rPr lang="en-GB" smtClean="0"/>
              <a:t>23</a:t>
            </a:fld>
            <a:endParaRPr lang="en-GB"/>
          </a:p>
        </p:txBody>
      </p:sp>
    </p:spTree>
    <p:extLst>
      <p:ext uri="{BB962C8B-B14F-4D97-AF65-F5344CB8AC3E}">
        <p14:creationId xmlns:p14="http://schemas.microsoft.com/office/powerpoint/2010/main" val="2189613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1C6A-4F9F-4849-B619-53FB50C88A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CC92FA1-6907-4161-8403-0A09B0C899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EC9D833-EE13-4430-A020-BB5C570F168C}"/>
              </a:ext>
            </a:extLst>
          </p:cNvPr>
          <p:cNvSpPr>
            <a:spLocks noGrp="1"/>
          </p:cNvSpPr>
          <p:nvPr>
            <p:ph type="dt" sz="half" idx="10"/>
          </p:nvPr>
        </p:nvSpPr>
        <p:spPr/>
        <p:txBody>
          <a:bodyPr/>
          <a:lstStyle/>
          <a:p>
            <a:fld id="{426BC40F-75AA-433A-B4B3-C0D054CB78EF}" type="datetimeFigureOut">
              <a:rPr lang="en-GB" smtClean="0"/>
              <a:t>29/10/2021</a:t>
            </a:fld>
            <a:endParaRPr lang="en-GB"/>
          </a:p>
        </p:txBody>
      </p:sp>
      <p:sp>
        <p:nvSpPr>
          <p:cNvPr id="5" name="Footer Placeholder 4">
            <a:extLst>
              <a:ext uri="{FF2B5EF4-FFF2-40B4-BE49-F238E27FC236}">
                <a16:creationId xmlns:a16="http://schemas.microsoft.com/office/drawing/2014/main" id="{48A1B0CB-2718-4740-87BF-38BF1CD941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CE5636-BC32-4B38-980A-D795766C34C1}"/>
              </a:ext>
            </a:extLst>
          </p:cNvPr>
          <p:cNvSpPr>
            <a:spLocks noGrp="1"/>
          </p:cNvSpPr>
          <p:nvPr>
            <p:ph type="sldNum" sz="quarter" idx="12"/>
          </p:nvPr>
        </p:nvSpPr>
        <p:spPr/>
        <p:txBody>
          <a:bodyPr/>
          <a:lstStyle/>
          <a:p>
            <a:fld id="{2583DBBD-91AE-4F59-B842-059B76154C5E}" type="slidenum">
              <a:rPr lang="en-GB" smtClean="0"/>
              <a:t>‹#›</a:t>
            </a:fld>
            <a:endParaRPr lang="en-GB"/>
          </a:p>
        </p:txBody>
      </p:sp>
    </p:spTree>
    <p:extLst>
      <p:ext uri="{BB962C8B-B14F-4D97-AF65-F5344CB8AC3E}">
        <p14:creationId xmlns:p14="http://schemas.microsoft.com/office/powerpoint/2010/main" val="1280789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B2931-D02B-46F3-85D6-95CF68473B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37B0CB-C171-4727-97A1-8261B79AE3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44912C-1946-4CD3-9C0C-D9A5D7BF1F40}"/>
              </a:ext>
            </a:extLst>
          </p:cNvPr>
          <p:cNvSpPr>
            <a:spLocks noGrp="1"/>
          </p:cNvSpPr>
          <p:nvPr>
            <p:ph type="dt" sz="half" idx="10"/>
          </p:nvPr>
        </p:nvSpPr>
        <p:spPr/>
        <p:txBody>
          <a:bodyPr/>
          <a:lstStyle/>
          <a:p>
            <a:fld id="{426BC40F-75AA-433A-B4B3-C0D054CB78EF}" type="datetimeFigureOut">
              <a:rPr lang="en-GB" smtClean="0"/>
              <a:t>29/10/2021</a:t>
            </a:fld>
            <a:endParaRPr lang="en-GB"/>
          </a:p>
        </p:txBody>
      </p:sp>
      <p:sp>
        <p:nvSpPr>
          <p:cNvPr id="5" name="Footer Placeholder 4">
            <a:extLst>
              <a:ext uri="{FF2B5EF4-FFF2-40B4-BE49-F238E27FC236}">
                <a16:creationId xmlns:a16="http://schemas.microsoft.com/office/drawing/2014/main" id="{A7FE7F8F-3F3A-4B70-9EDC-7DAC4913B3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2635C9-9BCE-47D9-9DCE-4BFA5F73BCF0}"/>
              </a:ext>
            </a:extLst>
          </p:cNvPr>
          <p:cNvSpPr>
            <a:spLocks noGrp="1"/>
          </p:cNvSpPr>
          <p:nvPr>
            <p:ph type="sldNum" sz="quarter" idx="12"/>
          </p:nvPr>
        </p:nvSpPr>
        <p:spPr/>
        <p:txBody>
          <a:bodyPr/>
          <a:lstStyle/>
          <a:p>
            <a:fld id="{2583DBBD-91AE-4F59-B842-059B76154C5E}" type="slidenum">
              <a:rPr lang="en-GB" smtClean="0"/>
              <a:t>‹#›</a:t>
            </a:fld>
            <a:endParaRPr lang="en-GB"/>
          </a:p>
        </p:txBody>
      </p:sp>
    </p:spTree>
    <p:extLst>
      <p:ext uri="{BB962C8B-B14F-4D97-AF65-F5344CB8AC3E}">
        <p14:creationId xmlns:p14="http://schemas.microsoft.com/office/powerpoint/2010/main" val="3949329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2B77-8F4A-4841-85AF-95375A1DC1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C053A9B-C014-41E3-8205-3BABBE5BE9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69BCE2-FD88-4AB9-BB20-223C621D128F}"/>
              </a:ext>
            </a:extLst>
          </p:cNvPr>
          <p:cNvSpPr>
            <a:spLocks noGrp="1"/>
          </p:cNvSpPr>
          <p:nvPr>
            <p:ph type="dt" sz="half" idx="10"/>
          </p:nvPr>
        </p:nvSpPr>
        <p:spPr/>
        <p:txBody>
          <a:bodyPr/>
          <a:lstStyle/>
          <a:p>
            <a:fld id="{426BC40F-75AA-433A-B4B3-C0D054CB78EF}" type="datetimeFigureOut">
              <a:rPr lang="en-GB" smtClean="0"/>
              <a:t>29/10/2021</a:t>
            </a:fld>
            <a:endParaRPr lang="en-GB"/>
          </a:p>
        </p:txBody>
      </p:sp>
      <p:sp>
        <p:nvSpPr>
          <p:cNvPr id="5" name="Footer Placeholder 4">
            <a:extLst>
              <a:ext uri="{FF2B5EF4-FFF2-40B4-BE49-F238E27FC236}">
                <a16:creationId xmlns:a16="http://schemas.microsoft.com/office/drawing/2014/main" id="{8820E163-AC96-4596-B5F8-DFBA4DB8B0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79426C-4D10-4654-9D0D-7C86EA614279}"/>
              </a:ext>
            </a:extLst>
          </p:cNvPr>
          <p:cNvSpPr>
            <a:spLocks noGrp="1"/>
          </p:cNvSpPr>
          <p:nvPr>
            <p:ph type="sldNum" sz="quarter" idx="12"/>
          </p:nvPr>
        </p:nvSpPr>
        <p:spPr/>
        <p:txBody>
          <a:bodyPr/>
          <a:lstStyle/>
          <a:p>
            <a:fld id="{2583DBBD-91AE-4F59-B842-059B76154C5E}" type="slidenum">
              <a:rPr lang="en-GB" smtClean="0"/>
              <a:t>‹#›</a:t>
            </a:fld>
            <a:endParaRPr lang="en-GB"/>
          </a:p>
        </p:txBody>
      </p:sp>
    </p:spTree>
    <p:extLst>
      <p:ext uri="{BB962C8B-B14F-4D97-AF65-F5344CB8AC3E}">
        <p14:creationId xmlns:p14="http://schemas.microsoft.com/office/powerpoint/2010/main" val="463922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43E24-C09B-45D6-9BC6-D6A98BF8592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A099B3-B6C2-49B5-9EC4-673FE5F1B6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94AB8F7-6920-4862-B19A-2EEA0655DF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663D5B1-3124-46FD-A70D-F7419F06053F}"/>
              </a:ext>
            </a:extLst>
          </p:cNvPr>
          <p:cNvSpPr>
            <a:spLocks noGrp="1"/>
          </p:cNvSpPr>
          <p:nvPr>
            <p:ph type="dt" sz="half" idx="10"/>
          </p:nvPr>
        </p:nvSpPr>
        <p:spPr/>
        <p:txBody>
          <a:bodyPr/>
          <a:lstStyle/>
          <a:p>
            <a:fld id="{426BC40F-75AA-433A-B4B3-C0D054CB78EF}" type="datetimeFigureOut">
              <a:rPr lang="en-GB" smtClean="0"/>
              <a:t>29/10/2021</a:t>
            </a:fld>
            <a:endParaRPr lang="en-GB"/>
          </a:p>
        </p:txBody>
      </p:sp>
      <p:sp>
        <p:nvSpPr>
          <p:cNvPr id="6" name="Footer Placeholder 5">
            <a:extLst>
              <a:ext uri="{FF2B5EF4-FFF2-40B4-BE49-F238E27FC236}">
                <a16:creationId xmlns:a16="http://schemas.microsoft.com/office/drawing/2014/main" id="{4593608F-3693-4CB3-AE05-3592E389A5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4E62B9-093E-4345-9ADD-15740421575F}"/>
              </a:ext>
            </a:extLst>
          </p:cNvPr>
          <p:cNvSpPr>
            <a:spLocks noGrp="1"/>
          </p:cNvSpPr>
          <p:nvPr>
            <p:ph type="sldNum" sz="quarter" idx="12"/>
          </p:nvPr>
        </p:nvSpPr>
        <p:spPr/>
        <p:txBody>
          <a:bodyPr/>
          <a:lstStyle/>
          <a:p>
            <a:fld id="{2583DBBD-91AE-4F59-B842-059B76154C5E}" type="slidenum">
              <a:rPr lang="en-GB" smtClean="0"/>
              <a:t>‹#›</a:t>
            </a:fld>
            <a:endParaRPr lang="en-GB"/>
          </a:p>
        </p:txBody>
      </p:sp>
    </p:spTree>
    <p:extLst>
      <p:ext uri="{BB962C8B-B14F-4D97-AF65-F5344CB8AC3E}">
        <p14:creationId xmlns:p14="http://schemas.microsoft.com/office/powerpoint/2010/main" val="526121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564DF-07D4-4CAC-A52E-1F6A7F10D93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347CBAC-DADA-4158-8718-1176B2BC94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3AA5A2-9EB3-4668-B018-86E5681ECF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DE86A6E-FD12-40CA-B881-8DA52B20EA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1D99A4-8745-4173-BC54-25356160C7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06AE187-1EF8-4B07-B0D7-8AC0DF0D7345}"/>
              </a:ext>
            </a:extLst>
          </p:cNvPr>
          <p:cNvSpPr>
            <a:spLocks noGrp="1"/>
          </p:cNvSpPr>
          <p:nvPr>
            <p:ph type="dt" sz="half" idx="10"/>
          </p:nvPr>
        </p:nvSpPr>
        <p:spPr/>
        <p:txBody>
          <a:bodyPr/>
          <a:lstStyle/>
          <a:p>
            <a:fld id="{426BC40F-75AA-433A-B4B3-C0D054CB78EF}" type="datetimeFigureOut">
              <a:rPr lang="en-GB" smtClean="0"/>
              <a:t>29/10/2021</a:t>
            </a:fld>
            <a:endParaRPr lang="en-GB"/>
          </a:p>
        </p:txBody>
      </p:sp>
      <p:sp>
        <p:nvSpPr>
          <p:cNvPr id="8" name="Footer Placeholder 7">
            <a:extLst>
              <a:ext uri="{FF2B5EF4-FFF2-40B4-BE49-F238E27FC236}">
                <a16:creationId xmlns:a16="http://schemas.microsoft.com/office/drawing/2014/main" id="{EF4D8F9C-DDAB-4EF5-9A51-7B441568F95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96750D6-459D-45B7-A8C5-E71B10AFF6C1}"/>
              </a:ext>
            </a:extLst>
          </p:cNvPr>
          <p:cNvSpPr>
            <a:spLocks noGrp="1"/>
          </p:cNvSpPr>
          <p:nvPr>
            <p:ph type="sldNum" sz="quarter" idx="12"/>
          </p:nvPr>
        </p:nvSpPr>
        <p:spPr/>
        <p:txBody>
          <a:bodyPr/>
          <a:lstStyle/>
          <a:p>
            <a:fld id="{2583DBBD-91AE-4F59-B842-059B76154C5E}" type="slidenum">
              <a:rPr lang="en-GB" smtClean="0"/>
              <a:t>‹#›</a:t>
            </a:fld>
            <a:endParaRPr lang="en-GB"/>
          </a:p>
        </p:txBody>
      </p:sp>
    </p:spTree>
    <p:extLst>
      <p:ext uri="{BB962C8B-B14F-4D97-AF65-F5344CB8AC3E}">
        <p14:creationId xmlns:p14="http://schemas.microsoft.com/office/powerpoint/2010/main" val="2793473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2B905-E5C2-42B2-81BA-AD9F24023EA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A337773-3917-4F30-9DE3-3582A8818868}"/>
              </a:ext>
            </a:extLst>
          </p:cNvPr>
          <p:cNvSpPr>
            <a:spLocks noGrp="1"/>
          </p:cNvSpPr>
          <p:nvPr>
            <p:ph type="dt" sz="half" idx="10"/>
          </p:nvPr>
        </p:nvSpPr>
        <p:spPr/>
        <p:txBody>
          <a:bodyPr/>
          <a:lstStyle/>
          <a:p>
            <a:fld id="{426BC40F-75AA-433A-B4B3-C0D054CB78EF}" type="datetimeFigureOut">
              <a:rPr lang="en-GB" smtClean="0"/>
              <a:t>29/10/2021</a:t>
            </a:fld>
            <a:endParaRPr lang="en-GB"/>
          </a:p>
        </p:txBody>
      </p:sp>
      <p:sp>
        <p:nvSpPr>
          <p:cNvPr id="4" name="Footer Placeholder 3">
            <a:extLst>
              <a:ext uri="{FF2B5EF4-FFF2-40B4-BE49-F238E27FC236}">
                <a16:creationId xmlns:a16="http://schemas.microsoft.com/office/drawing/2014/main" id="{716BF9EB-B09A-4E17-84CE-0BC6A0A99C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F459024-A408-4153-B026-1D377BA40CBA}"/>
              </a:ext>
            </a:extLst>
          </p:cNvPr>
          <p:cNvSpPr>
            <a:spLocks noGrp="1"/>
          </p:cNvSpPr>
          <p:nvPr>
            <p:ph type="sldNum" sz="quarter" idx="12"/>
          </p:nvPr>
        </p:nvSpPr>
        <p:spPr/>
        <p:txBody>
          <a:bodyPr/>
          <a:lstStyle/>
          <a:p>
            <a:fld id="{2583DBBD-91AE-4F59-B842-059B76154C5E}" type="slidenum">
              <a:rPr lang="en-GB" smtClean="0"/>
              <a:t>‹#›</a:t>
            </a:fld>
            <a:endParaRPr lang="en-GB"/>
          </a:p>
        </p:txBody>
      </p:sp>
    </p:spTree>
    <p:extLst>
      <p:ext uri="{BB962C8B-B14F-4D97-AF65-F5344CB8AC3E}">
        <p14:creationId xmlns:p14="http://schemas.microsoft.com/office/powerpoint/2010/main" val="1007178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6F7E69-BBEF-454C-83C1-23E8F0BE3BC4}"/>
              </a:ext>
            </a:extLst>
          </p:cNvPr>
          <p:cNvSpPr>
            <a:spLocks noGrp="1"/>
          </p:cNvSpPr>
          <p:nvPr>
            <p:ph type="dt" sz="half" idx="10"/>
          </p:nvPr>
        </p:nvSpPr>
        <p:spPr/>
        <p:txBody>
          <a:bodyPr/>
          <a:lstStyle/>
          <a:p>
            <a:fld id="{426BC40F-75AA-433A-B4B3-C0D054CB78EF}" type="datetimeFigureOut">
              <a:rPr lang="en-GB" smtClean="0"/>
              <a:t>29/10/2021</a:t>
            </a:fld>
            <a:endParaRPr lang="en-GB"/>
          </a:p>
        </p:txBody>
      </p:sp>
      <p:sp>
        <p:nvSpPr>
          <p:cNvPr id="3" name="Footer Placeholder 2">
            <a:extLst>
              <a:ext uri="{FF2B5EF4-FFF2-40B4-BE49-F238E27FC236}">
                <a16:creationId xmlns:a16="http://schemas.microsoft.com/office/drawing/2014/main" id="{C840DDFB-34D5-41F6-82A3-B290A833BD8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B48BB60-5B7B-46AC-99DC-AD723DC16489}"/>
              </a:ext>
            </a:extLst>
          </p:cNvPr>
          <p:cNvSpPr>
            <a:spLocks noGrp="1"/>
          </p:cNvSpPr>
          <p:nvPr>
            <p:ph type="sldNum" sz="quarter" idx="12"/>
          </p:nvPr>
        </p:nvSpPr>
        <p:spPr/>
        <p:txBody>
          <a:bodyPr/>
          <a:lstStyle/>
          <a:p>
            <a:fld id="{2583DBBD-91AE-4F59-B842-059B76154C5E}" type="slidenum">
              <a:rPr lang="en-GB" smtClean="0"/>
              <a:t>‹#›</a:t>
            </a:fld>
            <a:endParaRPr lang="en-GB"/>
          </a:p>
        </p:txBody>
      </p:sp>
    </p:spTree>
    <p:extLst>
      <p:ext uri="{BB962C8B-B14F-4D97-AF65-F5344CB8AC3E}">
        <p14:creationId xmlns:p14="http://schemas.microsoft.com/office/powerpoint/2010/main" val="2235601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86851-988E-4179-B58D-2D13417BAA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7D86A44-7780-4714-95EE-902FAE2686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4D7E49D-9DA6-416E-A41E-7FB266E326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E6978E-1A61-44B6-93AA-19D7F48469F8}"/>
              </a:ext>
            </a:extLst>
          </p:cNvPr>
          <p:cNvSpPr>
            <a:spLocks noGrp="1"/>
          </p:cNvSpPr>
          <p:nvPr>
            <p:ph type="dt" sz="half" idx="10"/>
          </p:nvPr>
        </p:nvSpPr>
        <p:spPr/>
        <p:txBody>
          <a:bodyPr/>
          <a:lstStyle/>
          <a:p>
            <a:fld id="{426BC40F-75AA-433A-B4B3-C0D054CB78EF}" type="datetimeFigureOut">
              <a:rPr lang="en-GB" smtClean="0"/>
              <a:t>29/10/2021</a:t>
            </a:fld>
            <a:endParaRPr lang="en-GB"/>
          </a:p>
        </p:txBody>
      </p:sp>
      <p:sp>
        <p:nvSpPr>
          <p:cNvPr id="6" name="Footer Placeholder 5">
            <a:extLst>
              <a:ext uri="{FF2B5EF4-FFF2-40B4-BE49-F238E27FC236}">
                <a16:creationId xmlns:a16="http://schemas.microsoft.com/office/drawing/2014/main" id="{A41F6517-AEC9-4166-9738-C89B81E3F0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871B2D-D54A-4FBF-B5DE-1688F3921B15}"/>
              </a:ext>
            </a:extLst>
          </p:cNvPr>
          <p:cNvSpPr>
            <a:spLocks noGrp="1"/>
          </p:cNvSpPr>
          <p:nvPr>
            <p:ph type="sldNum" sz="quarter" idx="12"/>
          </p:nvPr>
        </p:nvSpPr>
        <p:spPr/>
        <p:txBody>
          <a:bodyPr/>
          <a:lstStyle/>
          <a:p>
            <a:fld id="{2583DBBD-91AE-4F59-B842-059B76154C5E}" type="slidenum">
              <a:rPr lang="en-GB" smtClean="0"/>
              <a:t>‹#›</a:t>
            </a:fld>
            <a:endParaRPr lang="en-GB"/>
          </a:p>
        </p:txBody>
      </p:sp>
    </p:spTree>
    <p:extLst>
      <p:ext uri="{BB962C8B-B14F-4D97-AF65-F5344CB8AC3E}">
        <p14:creationId xmlns:p14="http://schemas.microsoft.com/office/powerpoint/2010/main" val="4169148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CD50A-3064-4C35-B6E8-9DD55F82C2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70CF580-F0E2-469F-A92B-BA14558CC9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CE37FB2-C736-4BE0-A12E-3962B44ADE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F5179A-C8DC-49C3-A66F-328C5A418A32}"/>
              </a:ext>
            </a:extLst>
          </p:cNvPr>
          <p:cNvSpPr>
            <a:spLocks noGrp="1"/>
          </p:cNvSpPr>
          <p:nvPr>
            <p:ph type="dt" sz="half" idx="10"/>
          </p:nvPr>
        </p:nvSpPr>
        <p:spPr/>
        <p:txBody>
          <a:bodyPr/>
          <a:lstStyle/>
          <a:p>
            <a:fld id="{426BC40F-75AA-433A-B4B3-C0D054CB78EF}" type="datetimeFigureOut">
              <a:rPr lang="en-GB" smtClean="0"/>
              <a:t>29/10/2021</a:t>
            </a:fld>
            <a:endParaRPr lang="en-GB"/>
          </a:p>
        </p:txBody>
      </p:sp>
      <p:sp>
        <p:nvSpPr>
          <p:cNvPr id="6" name="Footer Placeholder 5">
            <a:extLst>
              <a:ext uri="{FF2B5EF4-FFF2-40B4-BE49-F238E27FC236}">
                <a16:creationId xmlns:a16="http://schemas.microsoft.com/office/drawing/2014/main" id="{8533CA76-DA27-4777-8D92-9E8FECB2C0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3DD7FD-D944-45CE-8816-5C0EFDCBDB20}"/>
              </a:ext>
            </a:extLst>
          </p:cNvPr>
          <p:cNvSpPr>
            <a:spLocks noGrp="1"/>
          </p:cNvSpPr>
          <p:nvPr>
            <p:ph type="sldNum" sz="quarter" idx="12"/>
          </p:nvPr>
        </p:nvSpPr>
        <p:spPr/>
        <p:txBody>
          <a:bodyPr/>
          <a:lstStyle/>
          <a:p>
            <a:fld id="{2583DBBD-91AE-4F59-B842-059B76154C5E}" type="slidenum">
              <a:rPr lang="en-GB" smtClean="0"/>
              <a:t>‹#›</a:t>
            </a:fld>
            <a:endParaRPr lang="en-GB"/>
          </a:p>
        </p:txBody>
      </p:sp>
    </p:spTree>
    <p:extLst>
      <p:ext uri="{BB962C8B-B14F-4D97-AF65-F5344CB8AC3E}">
        <p14:creationId xmlns:p14="http://schemas.microsoft.com/office/powerpoint/2010/main" val="31332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6B7ED-70CA-46C1-BB30-5D4E21D3FB1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9B14172-0124-41E7-BE48-38B897ADEE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50B162-2C64-40B6-B4F1-6540B554EF22}"/>
              </a:ext>
            </a:extLst>
          </p:cNvPr>
          <p:cNvSpPr>
            <a:spLocks noGrp="1"/>
          </p:cNvSpPr>
          <p:nvPr>
            <p:ph type="dt" sz="half" idx="10"/>
          </p:nvPr>
        </p:nvSpPr>
        <p:spPr/>
        <p:txBody>
          <a:bodyPr/>
          <a:lstStyle/>
          <a:p>
            <a:fld id="{426BC40F-75AA-433A-B4B3-C0D054CB78EF}" type="datetimeFigureOut">
              <a:rPr lang="en-GB" smtClean="0"/>
              <a:t>29/10/2021</a:t>
            </a:fld>
            <a:endParaRPr lang="en-GB"/>
          </a:p>
        </p:txBody>
      </p:sp>
      <p:sp>
        <p:nvSpPr>
          <p:cNvPr id="5" name="Footer Placeholder 4">
            <a:extLst>
              <a:ext uri="{FF2B5EF4-FFF2-40B4-BE49-F238E27FC236}">
                <a16:creationId xmlns:a16="http://schemas.microsoft.com/office/drawing/2014/main" id="{B891C008-8F19-4220-9A4B-42D597C1D4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F70637-086A-4662-975A-A33D07E1011A}"/>
              </a:ext>
            </a:extLst>
          </p:cNvPr>
          <p:cNvSpPr>
            <a:spLocks noGrp="1"/>
          </p:cNvSpPr>
          <p:nvPr>
            <p:ph type="sldNum" sz="quarter" idx="12"/>
          </p:nvPr>
        </p:nvSpPr>
        <p:spPr/>
        <p:txBody>
          <a:bodyPr/>
          <a:lstStyle/>
          <a:p>
            <a:fld id="{2583DBBD-91AE-4F59-B842-059B76154C5E}" type="slidenum">
              <a:rPr lang="en-GB" smtClean="0"/>
              <a:t>‹#›</a:t>
            </a:fld>
            <a:endParaRPr lang="en-GB"/>
          </a:p>
        </p:txBody>
      </p:sp>
    </p:spTree>
    <p:extLst>
      <p:ext uri="{BB962C8B-B14F-4D97-AF65-F5344CB8AC3E}">
        <p14:creationId xmlns:p14="http://schemas.microsoft.com/office/powerpoint/2010/main" val="2359668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7BFFBC-90D1-4F8D-8470-0B5A50977E6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557526-9C20-49CD-A422-A97798A079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163BF6-4D35-40D0-BD81-5DDFB7F78352}"/>
              </a:ext>
            </a:extLst>
          </p:cNvPr>
          <p:cNvSpPr>
            <a:spLocks noGrp="1"/>
          </p:cNvSpPr>
          <p:nvPr>
            <p:ph type="dt" sz="half" idx="10"/>
          </p:nvPr>
        </p:nvSpPr>
        <p:spPr/>
        <p:txBody>
          <a:bodyPr/>
          <a:lstStyle/>
          <a:p>
            <a:fld id="{426BC40F-75AA-433A-B4B3-C0D054CB78EF}" type="datetimeFigureOut">
              <a:rPr lang="en-GB" smtClean="0"/>
              <a:t>29/10/2021</a:t>
            </a:fld>
            <a:endParaRPr lang="en-GB"/>
          </a:p>
        </p:txBody>
      </p:sp>
      <p:sp>
        <p:nvSpPr>
          <p:cNvPr id="5" name="Footer Placeholder 4">
            <a:extLst>
              <a:ext uri="{FF2B5EF4-FFF2-40B4-BE49-F238E27FC236}">
                <a16:creationId xmlns:a16="http://schemas.microsoft.com/office/drawing/2014/main" id="{7102BDDB-AD9C-4892-B560-645CF96895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C86C41-7C9D-40E6-BE2F-D0C80CB3A36C}"/>
              </a:ext>
            </a:extLst>
          </p:cNvPr>
          <p:cNvSpPr>
            <a:spLocks noGrp="1"/>
          </p:cNvSpPr>
          <p:nvPr>
            <p:ph type="sldNum" sz="quarter" idx="12"/>
          </p:nvPr>
        </p:nvSpPr>
        <p:spPr/>
        <p:txBody>
          <a:bodyPr/>
          <a:lstStyle/>
          <a:p>
            <a:fld id="{2583DBBD-91AE-4F59-B842-059B76154C5E}" type="slidenum">
              <a:rPr lang="en-GB" smtClean="0"/>
              <a:t>‹#›</a:t>
            </a:fld>
            <a:endParaRPr lang="en-GB"/>
          </a:p>
        </p:txBody>
      </p:sp>
    </p:spTree>
    <p:extLst>
      <p:ext uri="{BB962C8B-B14F-4D97-AF65-F5344CB8AC3E}">
        <p14:creationId xmlns:p14="http://schemas.microsoft.com/office/powerpoint/2010/main" val="3631590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255479-C0C6-4153-B482-F1BF2E36B2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5385784-2E56-4259-AB9C-7BCE1F1BF4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50FF20-EBE3-4AE2-AFE5-E12304CB3D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6BC40F-75AA-433A-B4B3-C0D054CB78EF}" type="datetimeFigureOut">
              <a:rPr lang="en-GB" smtClean="0"/>
              <a:t>29/10/2021</a:t>
            </a:fld>
            <a:endParaRPr lang="en-GB"/>
          </a:p>
        </p:txBody>
      </p:sp>
      <p:sp>
        <p:nvSpPr>
          <p:cNvPr id="5" name="Footer Placeholder 4">
            <a:extLst>
              <a:ext uri="{FF2B5EF4-FFF2-40B4-BE49-F238E27FC236}">
                <a16:creationId xmlns:a16="http://schemas.microsoft.com/office/drawing/2014/main" id="{AA6DE753-9737-4132-86AE-9560B233C0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BC809C1-82D7-4A63-9131-8AB16BE376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83DBBD-91AE-4F59-B842-059B76154C5E}" type="slidenum">
              <a:rPr lang="en-GB" smtClean="0"/>
              <a:t>‹#›</a:t>
            </a:fld>
            <a:endParaRPr lang="en-GB"/>
          </a:p>
        </p:txBody>
      </p:sp>
    </p:spTree>
    <p:extLst>
      <p:ext uri="{BB962C8B-B14F-4D97-AF65-F5344CB8AC3E}">
        <p14:creationId xmlns:p14="http://schemas.microsoft.com/office/powerpoint/2010/main" val="1339332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fif"/></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fif"/></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oice of Fire - Wikipedia">
            <a:extLst>
              <a:ext uri="{FF2B5EF4-FFF2-40B4-BE49-F238E27FC236}">
                <a16:creationId xmlns:a16="http://schemas.microsoft.com/office/drawing/2014/main" id="{DC3F2B20-9CDF-42D9-9D5F-D602C2CDE728}"/>
              </a:ext>
            </a:extLst>
          </p:cNvPr>
          <p:cNvPicPr>
            <a:picLocks noChangeAspect="1"/>
          </p:cNvPicPr>
          <p:nvPr/>
        </p:nvPicPr>
        <p:blipFill rotWithShape="1">
          <a:blip r:embed="rId3">
            <a:extLst>
              <a:ext uri="{28A0092B-C50C-407E-A947-70E740481C1C}">
                <a14:useLocalDpi xmlns:a14="http://schemas.microsoft.com/office/drawing/2010/main" val="0"/>
              </a:ext>
            </a:extLst>
          </a:blip>
          <a:srcRect t="14471" r="2" b="11273"/>
          <a:stretch/>
        </p:blipFill>
        <p:spPr bwMode="auto">
          <a:xfrm>
            <a:off x="2" y="0"/>
            <a:ext cx="5894361" cy="9947716"/>
          </a:xfrm>
          <a:prstGeom prst="rect">
            <a:avLst/>
          </a:prstGeom>
          <a:noFill/>
        </p:spPr>
      </p:pic>
      <p:pic>
        <p:nvPicPr>
          <p:cNvPr id="5" name="Picture 4" descr="Artist and Shaman between Two Worlds">
            <a:extLst>
              <a:ext uri="{FF2B5EF4-FFF2-40B4-BE49-F238E27FC236}">
                <a16:creationId xmlns:a16="http://schemas.microsoft.com/office/drawing/2014/main" id="{5062E989-309C-4B0B-8BC1-1B1E8AEC24D3}"/>
              </a:ext>
            </a:extLst>
          </p:cNvPr>
          <p:cNvPicPr>
            <a:picLocks noChangeAspect="1"/>
          </p:cNvPicPr>
          <p:nvPr/>
        </p:nvPicPr>
        <p:blipFill rotWithShape="1">
          <a:blip r:embed="rId4">
            <a:extLst>
              <a:ext uri="{28A0092B-C50C-407E-A947-70E740481C1C}">
                <a14:useLocalDpi xmlns:a14="http://schemas.microsoft.com/office/drawing/2010/main" val="0"/>
              </a:ext>
            </a:extLst>
          </a:blip>
          <a:srcRect l="32193" t="1282" r="30922" b="1363"/>
          <a:stretch/>
        </p:blipFill>
        <p:spPr bwMode="auto">
          <a:xfrm>
            <a:off x="5894363" y="-1"/>
            <a:ext cx="6297637" cy="9201059"/>
          </a:xfrm>
          <a:prstGeom prst="rect">
            <a:avLst/>
          </a:prstGeom>
          <a:noFill/>
        </p:spPr>
      </p:pic>
      <p:sp>
        <p:nvSpPr>
          <p:cNvPr id="7" name="TextBox 6">
            <a:extLst>
              <a:ext uri="{FF2B5EF4-FFF2-40B4-BE49-F238E27FC236}">
                <a16:creationId xmlns:a16="http://schemas.microsoft.com/office/drawing/2014/main" id="{7A0C4D45-BBDF-471E-B766-4052C37F353B}"/>
              </a:ext>
            </a:extLst>
          </p:cNvPr>
          <p:cNvSpPr txBox="1"/>
          <p:nvPr/>
        </p:nvSpPr>
        <p:spPr>
          <a:xfrm>
            <a:off x="138694" y="2151724"/>
            <a:ext cx="6784622" cy="2123658"/>
          </a:xfrm>
          <a:prstGeom prst="rect">
            <a:avLst/>
          </a:prstGeom>
          <a:noFill/>
        </p:spPr>
        <p:txBody>
          <a:bodyPr wrap="square" rtlCol="0">
            <a:spAutoFit/>
          </a:bodyPr>
          <a:lstStyle/>
          <a:p>
            <a:r>
              <a:rPr lang="en-GB" sz="6600" b="1" spc="120" dirty="0">
                <a:solidFill>
                  <a:schemeClr val="bg1"/>
                </a:solidFill>
                <a:latin typeface="Franklin Gothic Book" panose="020B0503020102020204" pitchFamily="34" charset="0"/>
                <a:ea typeface="Tahoma" panose="020B0604030504040204" pitchFamily="34" charset="0"/>
                <a:cs typeface="Tahoma" panose="020B0604030504040204" pitchFamily="34" charset="0"/>
              </a:rPr>
              <a:t>Understanding Abstract Art</a:t>
            </a:r>
          </a:p>
        </p:txBody>
      </p:sp>
    </p:spTree>
    <p:extLst>
      <p:ext uri="{BB962C8B-B14F-4D97-AF65-F5344CB8AC3E}">
        <p14:creationId xmlns:p14="http://schemas.microsoft.com/office/powerpoint/2010/main" val="3259435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3" name="Picture 2" descr="Artist and Shaman between Two Worlds">
            <a:extLst>
              <a:ext uri="{FF2B5EF4-FFF2-40B4-BE49-F238E27FC236}">
                <a16:creationId xmlns:a16="http://schemas.microsoft.com/office/drawing/2014/main" id="{00735972-8491-4AEA-A5FB-DF989206FF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037" y="727675"/>
            <a:ext cx="7958667" cy="4950020"/>
          </a:xfrm>
          <a:prstGeom prst="rect">
            <a:avLst/>
          </a:prstGeom>
          <a:noFill/>
          <a:ln>
            <a:noFill/>
          </a:ln>
        </p:spPr>
      </p:pic>
      <p:sp>
        <p:nvSpPr>
          <p:cNvPr id="2" name="TextBox 1">
            <a:extLst>
              <a:ext uri="{FF2B5EF4-FFF2-40B4-BE49-F238E27FC236}">
                <a16:creationId xmlns:a16="http://schemas.microsoft.com/office/drawing/2014/main" id="{8432630E-B392-4B0A-B5CA-4CF65492C992}"/>
              </a:ext>
            </a:extLst>
          </p:cNvPr>
          <p:cNvSpPr txBox="1"/>
          <p:nvPr/>
        </p:nvSpPr>
        <p:spPr>
          <a:xfrm>
            <a:off x="7977188" y="2787186"/>
            <a:ext cx="4071937" cy="954107"/>
          </a:xfrm>
          <a:prstGeom prst="rect">
            <a:avLst/>
          </a:prstGeom>
          <a:noFill/>
        </p:spPr>
        <p:txBody>
          <a:bodyPr wrap="square" rtlCol="0">
            <a:spAutoFit/>
          </a:bodyPr>
          <a:lstStyle/>
          <a:p>
            <a:pPr algn="ctr"/>
            <a:r>
              <a:rPr lang="en-GB" sz="2800" dirty="0">
                <a:solidFill>
                  <a:schemeClr val="bg1"/>
                </a:solidFill>
                <a:latin typeface="Franklin Gothic Book" panose="020B0503020102020204" pitchFamily="34" charset="0"/>
                <a:ea typeface="Tahoma" panose="020B0604030504040204" pitchFamily="34" charset="0"/>
                <a:cs typeface="Tahoma" panose="020B0604030504040204" pitchFamily="34" charset="0"/>
              </a:rPr>
              <a:t>Norval </a:t>
            </a:r>
            <a:r>
              <a:rPr lang="en-GB" sz="2800" dirty="0" err="1">
                <a:solidFill>
                  <a:schemeClr val="bg1"/>
                </a:solidFill>
                <a:latin typeface="Franklin Gothic Book" panose="020B0503020102020204" pitchFamily="34" charset="0"/>
                <a:ea typeface="Tahoma" panose="020B0604030504040204" pitchFamily="34" charset="0"/>
                <a:cs typeface="Tahoma" panose="020B0604030504040204" pitchFamily="34" charset="0"/>
              </a:rPr>
              <a:t>Morrisseau</a:t>
            </a:r>
            <a:r>
              <a:rPr lang="en-GB" sz="2800" dirty="0">
                <a:solidFill>
                  <a:schemeClr val="bg1"/>
                </a:solidFill>
                <a:latin typeface="Franklin Gothic Book" panose="020B0503020102020204" pitchFamily="34" charset="0"/>
                <a:ea typeface="Tahoma" panose="020B0604030504040204" pitchFamily="34" charset="0"/>
                <a:cs typeface="Tahoma" panose="020B0604030504040204" pitchFamily="34" charset="0"/>
              </a:rPr>
              <a:t> </a:t>
            </a:r>
          </a:p>
          <a:p>
            <a:pPr algn="ctr"/>
            <a:r>
              <a:rPr lang="en-GB" sz="2800" dirty="0">
                <a:solidFill>
                  <a:schemeClr val="bg1"/>
                </a:solidFill>
                <a:latin typeface="Franklin Gothic Book" panose="020B0503020102020204" pitchFamily="34" charset="0"/>
                <a:ea typeface="Tahoma" panose="020B0604030504040204" pitchFamily="34" charset="0"/>
                <a:cs typeface="Tahoma" panose="020B0604030504040204" pitchFamily="34" charset="0"/>
              </a:rPr>
              <a:t>(Copper Thunderbird)</a:t>
            </a:r>
          </a:p>
        </p:txBody>
      </p:sp>
      <p:sp>
        <p:nvSpPr>
          <p:cNvPr id="4" name="TextBox 3">
            <a:extLst>
              <a:ext uri="{FF2B5EF4-FFF2-40B4-BE49-F238E27FC236}">
                <a16:creationId xmlns:a16="http://schemas.microsoft.com/office/drawing/2014/main" id="{9953716D-8D6D-4C86-80D8-8222DA0F50E8}"/>
              </a:ext>
            </a:extLst>
          </p:cNvPr>
          <p:cNvSpPr txBox="1"/>
          <p:nvPr/>
        </p:nvSpPr>
        <p:spPr>
          <a:xfrm>
            <a:off x="8998857" y="4281714"/>
            <a:ext cx="2423886" cy="584775"/>
          </a:xfrm>
          <a:prstGeom prst="rect">
            <a:avLst/>
          </a:prstGeom>
          <a:noFill/>
        </p:spPr>
        <p:txBody>
          <a:bodyPr wrap="square" rtlCol="0">
            <a:spAutoFit/>
          </a:bodyPr>
          <a:lstStyle/>
          <a:p>
            <a:r>
              <a:rPr lang="en-GB" sz="3200" dirty="0">
                <a:solidFill>
                  <a:schemeClr val="bg1"/>
                </a:solidFill>
                <a:latin typeface="Franklin Gothic Book" panose="020B0503020102020204" pitchFamily="34" charset="0"/>
              </a:rPr>
              <a:t>Indigenous</a:t>
            </a:r>
          </a:p>
        </p:txBody>
      </p:sp>
    </p:spTree>
    <p:extLst>
      <p:ext uri="{BB962C8B-B14F-4D97-AF65-F5344CB8AC3E}">
        <p14:creationId xmlns:p14="http://schemas.microsoft.com/office/powerpoint/2010/main" val="425098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3" name="Picture 2" descr="Artist and Shaman between Two Worlds">
            <a:extLst>
              <a:ext uri="{FF2B5EF4-FFF2-40B4-BE49-F238E27FC236}">
                <a16:creationId xmlns:a16="http://schemas.microsoft.com/office/drawing/2014/main" id="{00735972-8491-4AEA-A5FB-DF989206FF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57301"/>
            <a:ext cx="5556710" cy="3456084"/>
          </a:xfrm>
          <a:prstGeom prst="rect">
            <a:avLst/>
          </a:prstGeom>
          <a:noFill/>
          <a:ln>
            <a:noFill/>
          </a:ln>
        </p:spPr>
      </p:pic>
      <p:sp>
        <p:nvSpPr>
          <p:cNvPr id="4" name="TextBox 3">
            <a:extLst>
              <a:ext uri="{FF2B5EF4-FFF2-40B4-BE49-F238E27FC236}">
                <a16:creationId xmlns:a16="http://schemas.microsoft.com/office/drawing/2014/main" id="{CBFCE24D-62E6-4C30-BD4B-3AA8EE21F225}"/>
              </a:ext>
            </a:extLst>
          </p:cNvPr>
          <p:cNvSpPr txBox="1"/>
          <p:nvPr/>
        </p:nvSpPr>
        <p:spPr>
          <a:xfrm>
            <a:off x="5967410" y="529552"/>
            <a:ext cx="5748339" cy="5486054"/>
          </a:xfrm>
          <a:prstGeom prst="rect">
            <a:avLst/>
          </a:prstGeom>
          <a:noFill/>
        </p:spPr>
        <p:txBody>
          <a:bodyPr wrap="square" rtlCol="0">
            <a:spAutoFit/>
          </a:bodyPr>
          <a:lstStyle/>
          <a:p>
            <a:pPr>
              <a:lnSpc>
                <a:spcPct val="107000"/>
              </a:lnSpc>
              <a:spcAft>
                <a:spcPts val="800"/>
              </a:spcAft>
            </a:pPr>
            <a:r>
              <a:rPr lang="en-GB" sz="1900" spc="80" dirty="0">
                <a:solidFill>
                  <a:schemeClr val="bg1"/>
                </a:solidFill>
                <a:effectLst/>
                <a:latin typeface="Franklin Gothic Book" panose="020B0503020102020204" pitchFamily="34" charset="0"/>
                <a:ea typeface="Tahoma" panose="020B0604030504040204" pitchFamily="34" charset="0"/>
                <a:cs typeface="Arial" panose="020B0604020202020204" pitchFamily="34" charset="0"/>
              </a:rPr>
              <a:t>I transmit astral plane harmonies through my brushes into the physical plane. These otherworld colours are reflected in the alphabet of nature, a grammar in which the symbols are plants, animals, birds, fishes, earth and sky. I am merely a channel for the spirit to utilize.</a:t>
            </a:r>
          </a:p>
          <a:p>
            <a:pPr>
              <a:lnSpc>
                <a:spcPct val="107000"/>
              </a:lnSpc>
              <a:spcAft>
                <a:spcPts val="800"/>
              </a:spcAft>
            </a:pPr>
            <a:r>
              <a:rPr lang="en-GB" sz="1900" spc="80" dirty="0">
                <a:solidFill>
                  <a:schemeClr val="bg1"/>
                </a:solidFill>
                <a:effectLst/>
                <a:latin typeface="Franklin Gothic Book" panose="020B0503020102020204" pitchFamily="34" charset="0"/>
                <a:ea typeface="Tahoma" panose="020B0604030504040204" pitchFamily="34" charset="0"/>
                <a:cs typeface="Arial" panose="020B0604020202020204" pitchFamily="34" charset="0"/>
              </a:rPr>
              <a:t> </a:t>
            </a:r>
          </a:p>
          <a:p>
            <a:pPr>
              <a:lnSpc>
                <a:spcPct val="107000"/>
              </a:lnSpc>
              <a:spcAft>
                <a:spcPts val="800"/>
              </a:spcAft>
            </a:pPr>
            <a:r>
              <a:rPr lang="en-GB" sz="1900" spc="80" dirty="0">
                <a:solidFill>
                  <a:schemeClr val="bg1"/>
                </a:solidFill>
                <a:effectLst/>
                <a:latin typeface="Franklin Gothic Book" panose="020B0503020102020204" pitchFamily="34" charset="0"/>
                <a:ea typeface="Tahoma" panose="020B0604030504040204" pitchFamily="34" charset="0"/>
                <a:cs typeface="Arial" panose="020B0604020202020204" pitchFamily="34" charset="0"/>
              </a:rPr>
              <a:t>My art . . . transcend[s] barriers of nationality, language and other forces that may be divisive, fortifying the greatness of the spirit that has always been the foundation of the Ojibwa people.</a:t>
            </a:r>
          </a:p>
          <a:p>
            <a:pPr>
              <a:lnSpc>
                <a:spcPct val="107000"/>
              </a:lnSpc>
              <a:spcAft>
                <a:spcPts val="800"/>
              </a:spcAft>
            </a:pPr>
            <a:endParaRPr lang="en-GB" sz="1900" spc="80" dirty="0">
              <a:solidFill>
                <a:schemeClr val="bg1"/>
              </a:solidFill>
              <a:effectLst/>
              <a:latin typeface="Franklin Gothic Book" panose="020B0503020102020204" pitchFamily="34" charset="0"/>
              <a:ea typeface="Tahoma" panose="020B0604030504040204" pitchFamily="34" charset="0"/>
              <a:cs typeface="Arial" panose="020B0604020202020204" pitchFamily="34" charset="0"/>
            </a:endParaRPr>
          </a:p>
          <a:p>
            <a:pPr>
              <a:lnSpc>
                <a:spcPct val="107000"/>
              </a:lnSpc>
              <a:spcAft>
                <a:spcPts val="800"/>
              </a:spcAft>
            </a:pPr>
            <a:r>
              <a:rPr lang="en-GB" sz="1900" spc="80" dirty="0">
                <a:solidFill>
                  <a:schemeClr val="bg1"/>
                </a:solidFill>
                <a:effectLst/>
                <a:latin typeface="Franklin Gothic Book" panose="020B0503020102020204" pitchFamily="34" charset="0"/>
                <a:ea typeface="Tahoma" panose="020B0604030504040204" pitchFamily="34" charset="0"/>
                <a:cs typeface="Arial" panose="020B0604020202020204" pitchFamily="34" charset="0"/>
              </a:rPr>
              <a:t>I want to make paintings full of colour, laughter, compassion and love . . . paintings that will make people happy, that will change the course of people’s lives.</a:t>
            </a:r>
            <a:endParaRPr lang="en-GB" sz="1900" spc="80" dirty="0">
              <a:solidFill>
                <a:schemeClr val="bg1"/>
              </a:solidFill>
              <a:latin typeface="Franklin Gothic Book" panose="020B05030201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92199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2E7012-C678-47B9-ABC1-22CBC947E1E9}"/>
              </a:ext>
            </a:extLst>
          </p:cNvPr>
          <p:cNvSpPr txBox="1"/>
          <p:nvPr/>
        </p:nvSpPr>
        <p:spPr>
          <a:xfrm>
            <a:off x="6096001" y="1543051"/>
            <a:ext cx="5176838" cy="3385542"/>
          </a:xfrm>
          <a:prstGeom prst="rect">
            <a:avLst/>
          </a:prstGeom>
          <a:noFill/>
        </p:spPr>
        <p:txBody>
          <a:bodyPr wrap="square" rtlCol="0">
            <a:spAutoFit/>
          </a:bodyPr>
          <a:lstStyle/>
          <a:p>
            <a:r>
              <a:rPr lang="en-GB" sz="2800" dirty="0">
                <a:solidFill>
                  <a:schemeClr val="bg1"/>
                </a:solidFill>
                <a:effectLst/>
                <a:latin typeface="Franklin Gothic Book" panose="020B0503020102020204" pitchFamily="34" charset="0"/>
                <a:ea typeface="Tahoma" panose="020B0604030504040204" pitchFamily="34" charset="0"/>
                <a:cs typeface="Tahoma" panose="020B0604030504040204" pitchFamily="34" charset="0"/>
              </a:rPr>
              <a:t>Would you describe Morrisseau’s painting as </a:t>
            </a:r>
            <a:r>
              <a:rPr lang="en-GB" sz="2800" b="1" dirty="0">
                <a:solidFill>
                  <a:schemeClr val="bg1"/>
                </a:solidFill>
                <a:effectLst/>
                <a:latin typeface="Franklin Gothic Book" panose="020B0503020102020204" pitchFamily="34" charset="0"/>
                <a:ea typeface="Tahoma" panose="020B0604030504040204" pitchFamily="34" charset="0"/>
                <a:cs typeface="Tahoma" panose="020B0604030504040204" pitchFamily="34" charset="0"/>
              </a:rPr>
              <a:t>abstract</a:t>
            </a:r>
            <a:r>
              <a:rPr lang="en-GB" sz="2800" dirty="0">
                <a:solidFill>
                  <a:schemeClr val="bg1"/>
                </a:solidFill>
                <a:effectLst/>
                <a:latin typeface="Franklin Gothic Book" panose="020B0503020102020204" pitchFamily="34" charset="0"/>
                <a:ea typeface="Tahoma" panose="020B0604030504040204" pitchFamily="34" charset="0"/>
                <a:cs typeface="Tahoma" panose="020B0604030504040204" pitchFamily="34" charset="0"/>
              </a:rPr>
              <a:t>?</a:t>
            </a:r>
          </a:p>
          <a:p>
            <a:endParaRPr lang="en-GB" sz="2800" dirty="0">
              <a:solidFill>
                <a:schemeClr val="bg1"/>
              </a:solidFill>
              <a:latin typeface="Franklin Gothic Book" panose="020B0503020102020204" pitchFamily="34" charset="0"/>
              <a:ea typeface="Tahoma" panose="020B0604030504040204" pitchFamily="34" charset="0"/>
              <a:cs typeface="Tahoma" panose="020B0604030504040204" pitchFamily="34" charset="0"/>
            </a:endParaRPr>
          </a:p>
          <a:p>
            <a:r>
              <a:rPr lang="en-GB" sz="2800" dirty="0">
                <a:solidFill>
                  <a:schemeClr val="bg1"/>
                </a:solidFill>
                <a:effectLst/>
                <a:latin typeface="Franklin Gothic Book" panose="020B0503020102020204" pitchFamily="34" charset="0"/>
                <a:ea typeface="Tahoma" panose="020B0604030504040204" pitchFamily="34" charset="0"/>
                <a:cs typeface="Tahoma" panose="020B0604030504040204" pitchFamily="34" charset="0"/>
              </a:rPr>
              <a:t>Why or why not?</a:t>
            </a:r>
          </a:p>
          <a:p>
            <a:r>
              <a:rPr lang="en-GB" sz="2800" dirty="0">
                <a:solidFill>
                  <a:schemeClr val="bg1"/>
                </a:solidFill>
                <a:effectLst/>
                <a:latin typeface="Franklin Gothic Book" panose="020B0503020102020204" pitchFamily="34" charset="0"/>
                <a:ea typeface="Tahoma" panose="020B0604030504040204" pitchFamily="34" charset="0"/>
                <a:cs typeface="Tahoma" panose="020B0604030504040204" pitchFamily="34" charset="0"/>
              </a:rPr>
              <a:t> </a:t>
            </a:r>
          </a:p>
          <a:p>
            <a:r>
              <a:rPr lang="en-GB" sz="2800" dirty="0">
                <a:solidFill>
                  <a:schemeClr val="bg1"/>
                </a:solidFill>
                <a:effectLst/>
                <a:latin typeface="Franklin Gothic Book" panose="020B0503020102020204" pitchFamily="34" charset="0"/>
                <a:ea typeface="Tahoma" panose="020B0604030504040204" pitchFamily="34" charset="0"/>
                <a:cs typeface="Tahoma" panose="020B0604030504040204" pitchFamily="34" charset="0"/>
              </a:rPr>
              <a:t>Write your answer on your Post-it, then add it to the whiteboard!</a:t>
            </a:r>
          </a:p>
          <a:p>
            <a:endParaRPr lang="en-GB" dirty="0"/>
          </a:p>
        </p:txBody>
      </p:sp>
      <p:pic>
        <p:nvPicPr>
          <p:cNvPr id="6" name="Picture 5" descr="Artist and Shaman between Two Worlds">
            <a:extLst>
              <a:ext uri="{FF2B5EF4-FFF2-40B4-BE49-F238E27FC236}">
                <a16:creationId xmlns:a16="http://schemas.microsoft.com/office/drawing/2014/main" id="{378C8C22-7C5B-4984-B657-417670ACB0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57301"/>
            <a:ext cx="5556710" cy="3456084"/>
          </a:xfrm>
          <a:prstGeom prst="rect">
            <a:avLst/>
          </a:prstGeom>
          <a:noFill/>
          <a:ln>
            <a:noFill/>
          </a:ln>
        </p:spPr>
      </p:pic>
    </p:spTree>
    <p:extLst>
      <p:ext uri="{BB962C8B-B14F-4D97-AF65-F5344CB8AC3E}">
        <p14:creationId xmlns:p14="http://schemas.microsoft.com/office/powerpoint/2010/main" val="351255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fade">
                                      <p:cBhvr>
                                        <p:cTn id="2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3C193-23A2-467A-ACB4-BD07DF620931}"/>
              </a:ext>
            </a:extLst>
          </p:cNvPr>
          <p:cNvSpPr txBox="1"/>
          <p:nvPr/>
        </p:nvSpPr>
        <p:spPr>
          <a:xfrm>
            <a:off x="6096000" y="2068591"/>
            <a:ext cx="5235045" cy="2062103"/>
          </a:xfrm>
          <a:prstGeom prst="rect">
            <a:avLst/>
          </a:prstGeom>
          <a:noFill/>
        </p:spPr>
        <p:txBody>
          <a:bodyPr wrap="square" rtlCol="0">
            <a:spAutoFit/>
          </a:bodyPr>
          <a:lstStyle/>
          <a:p>
            <a:pPr>
              <a:spcBef>
                <a:spcPts val="1200"/>
              </a:spcBef>
            </a:pPr>
            <a:r>
              <a:rPr lang="en-GB" sz="3600" b="1" kern="1500" spc="100" dirty="0">
                <a:solidFill>
                  <a:schemeClr val="bg1"/>
                </a:solidFill>
                <a:latin typeface="Franklin Gothic Book" panose="020B0503020102020204" pitchFamily="34" charset="0"/>
                <a:ea typeface="Tahoma" panose="020B0604030504040204" pitchFamily="34" charset="0"/>
                <a:cs typeface="Tahoma" panose="020B0604030504040204" pitchFamily="34" charset="0"/>
              </a:rPr>
              <a:t>representation</a:t>
            </a:r>
          </a:p>
          <a:p>
            <a:pPr marL="285750" indent="-285750">
              <a:buFont typeface="Arial" panose="020B0604020202020204" pitchFamily="34" charset="0"/>
              <a:buChar char="•"/>
            </a:pPr>
            <a:endParaRPr lang="en-GB" sz="3600" kern="1500" spc="50" dirty="0">
              <a:solidFill>
                <a:schemeClr val="bg1"/>
              </a:solidFill>
              <a:latin typeface="Franklin Gothic Book" panose="020B0503020102020204" pitchFamily="34" charset="0"/>
              <a:ea typeface="Tahoma" panose="020B0604030504040204" pitchFamily="34" charset="0"/>
              <a:cs typeface="Tahoma" panose="020B0604030504040204" pitchFamily="34" charset="0"/>
            </a:endParaRPr>
          </a:p>
          <a:p>
            <a:r>
              <a:rPr lang="en-GB" sz="2800" b="1" kern="1500" spc="180" dirty="0">
                <a:solidFill>
                  <a:schemeClr val="bg1"/>
                </a:solidFill>
                <a:latin typeface="Franklin Gothic Book" panose="020B0503020102020204" pitchFamily="34" charset="0"/>
                <a:ea typeface="Tahoma" panose="020B0604030504040204" pitchFamily="34" charset="0"/>
                <a:cs typeface="Tahoma" panose="020B0604030504040204" pitchFamily="34" charset="0"/>
              </a:rPr>
              <a:t>abstraction </a:t>
            </a:r>
          </a:p>
          <a:p>
            <a:r>
              <a:rPr lang="en-GB" sz="2800" kern="1500" spc="50" dirty="0">
                <a:solidFill>
                  <a:schemeClr val="bg1"/>
                </a:solidFill>
                <a:latin typeface="Franklin Gothic Book" panose="020B0503020102020204" pitchFamily="34" charset="0"/>
                <a:ea typeface="Tahoma" panose="020B0604030504040204" pitchFamily="34" charset="0"/>
                <a:cs typeface="Tahoma" panose="020B0604030504040204" pitchFamily="34" charset="0"/>
              </a:rPr>
              <a:t>is one type of representation</a:t>
            </a:r>
          </a:p>
        </p:txBody>
      </p:sp>
      <p:pic>
        <p:nvPicPr>
          <p:cNvPr id="5" name="Picture 4" descr="Artist and Shaman between Two Worlds">
            <a:extLst>
              <a:ext uri="{FF2B5EF4-FFF2-40B4-BE49-F238E27FC236}">
                <a16:creationId xmlns:a16="http://schemas.microsoft.com/office/drawing/2014/main" id="{9B3397A2-EB92-4EBA-B342-72DAD73804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57301"/>
            <a:ext cx="5556710" cy="3456084"/>
          </a:xfrm>
          <a:prstGeom prst="rect">
            <a:avLst/>
          </a:prstGeom>
          <a:noFill/>
          <a:ln>
            <a:noFill/>
          </a:ln>
        </p:spPr>
      </p:pic>
    </p:spTree>
    <p:extLst>
      <p:ext uri="{BB962C8B-B14F-4D97-AF65-F5344CB8AC3E}">
        <p14:creationId xmlns:p14="http://schemas.microsoft.com/office/powerpoint/2010/main" val="252542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4078A7-0A7C-4770-B26F-9DC8CD1C6FEE}"/>
              </a:ext>
            </a:extLst>
          </p:cNvPr>
          <p:cNvSpPr txBox="1"/>
          <p:nvPr/>
        </p:nvSpPr>
        <p:spPr>
          <a:xfrm>
            <a:off x="728891" y="981714"/>
            <a:ext cx="10932531" cy="3785652"/>
          </a:xfrm>
          <a:prstGeom prst="rect">
            <a:avLst/>
          </a:prstGeom>
          <a:noFill/>
        </p:spPr>
        <p:txBody>
          <a:bodyPr wrap="square" rtlCol="0">
            <a:spAutoFit/>
          </a:bodyPr>
          <a:lstStyle/>
          <a:p>
            <a:pPr>
              <a:spcAft>
                <a:spcPts val="0"/>
              </a:spcAft>
            </a:pPr>
            <a:endPar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endParaRPr>
          </a:p>
          <a:p>
            <a:pPr>
              <a:spcAft>
                <a:spcPts val="0"/>
              </a:spcAft>
            </a:pPr>
            <a:r>
              <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	</a:t>
            </a:r>
          </a:p>
          <a:p>
            <a:pPr>
              <a:spcAft>
                <a:spcPts val="0"/>
              </a:spcAft>
            </a:pPr>
            <a:endPar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endParaRPr>
          </a:p>
          <a:p>
            <a:pPr>
              <a:spcAft>
                <a:spcPts val="0"/>
              </a:spcAft>
            </a:pPr>
            <a:endPar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endParaRPr>
          </a:p>
          <a:p>
            <a:pPr>
              <a:spcAft>
                <a:spcPts val="0"/>
              </a:spcAft>
            </a:pPr>
            <a:r>
              <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	</a:t>
            </a:r>
          </a:p>
          <a:p>
            <a:pPr>
              <a:spcAft>
                <a:spcPts val="0"/>
              </a:spcAft>
            </a:pPr>
            <a:r>
              <a:rPr lang="en-GB" sz="2400" dirty="0">
                <a:solidFill>
                  <a:schemeClr val="bg1"/>
                </a:solidFill>
                <a:latin typeface="Franklin Gothic Book" panose="020B0503020102020204" pitchFamily="34" charset="0"/>
                <a:ea typeface="Calibri" panose="020F0502020204030204" pitchFamily="34" charset="0"/>
                <a:cs typeface="Times New Roman" panose="02020603050405020304" pitchFamily="18" charset="0"/>
              </a:rPr>
              <a:t> 	</a:t>
            </a:r>
            <a:endPar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endParaRPr>
          </a:p>
          <a:p>
            <a:pPr>
              <a:spcAft>
                <a:spcPts val="0"/>
              </a:spcAft>
            </a:pPr>
            <a:endParaRPr lang="en-GB" sz="2400" dirty="0">
              <a:solidFill>
                <a:schemeClr val="bg1"/>
              </a:solidFill>
              <a:latin typeface="Franklin Gothic Book" panose="020B0503020102020204" pitchFamily="34" charset="0"/>
              <a:ea typeface="Calibri" panose="020F0502020204030204" pitchFamily="34" charset="0"/>
              <a:cs typeface="Times New Roman" panose="02020603050405020304" pitchFamily="18" charset="0"/>
            </a:endParaRPr>
          </a:p>
          <a:p>
            <a:pPr>
              <a:spcAft>
                <a:spcPts val="0"/>
              </a:spcAft>
            </a:pPr>
            <a:r>
              <a:rPr lang="en-GB" sz="2400" dirty="0">
                <a:solidFill>
                  <a:schemeClr val="bg1"/>
                </a:solidFill>
                <a:latin typeface="Franklin Gothic Book" panose="020B0503020102020204" pitchFamily="34" charset="0"/>
                <a:ea typeface="Calibri" panose="020F0502020204030204" pitchFamily="34" charset="0"/>
                <a:cs typeface="Times New Roman" panose="02020603050405020304" pitchFamily="18" charset="0"/>
              </a:rPr>
              <a:t>	</a:t>
            </a:r>
          </a:p>
          <a:p>
            <a:pPr>
              <a:spcAft>
                <a:spcPts val="0"/>
              </a:spcAft>
            </a:pPr>
            <a:endPar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endParaRPr>
          </a:p>
          <a:p>
            <a:pPr>
              <a:spcAft>
                <a:spcPts val="0"/>
              </a:spcAft>
            </a:pPr>
            <a:r>
              <a:rPr lang="en-GB" sz="2400" dirty="0">
                <a:solidFill>
                  <a:schemeClr val="bg1"/>
                </a:solidFill>
                <a:latin typeface="Franklin Gothic Book" panose="020B0503020102020204" pitchFamily="34" charset="0"/>
                <a:ea typeface="Calibri" panose="020F0502020204030204" pitchFamily="34" charset="0"/>
                <a:cs typeface="Times New Roman" panose="02020603050405020304" pitchFamily="18" charset="0"/>
              </a:rPr>
              <a: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B6FE27E2-D0B0-44BC-AF16-ACD93E784AB8}"/>
              </a:ext>
            </a:extLst>
          </p:cNvPr>
          <p:cNvSpPr/>
          <p:nvPr/>
        </p:nvSpPr>
        <p:spPr>
          <a:xfrm>
            <a:off x="759733" y="581738"/>
            <a:ext cx="4628922" cy="1416100"/>
          </a:xfrm>
          <a:prstGeom prst="roundRect">
            <a:avLst/>
          </a:prstGeom>
          <a:solidFill>
            <a:srgbClr val="0070C0"/>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9AC9B349-482A-4094-8421-29A18CC16F73}"/>
              </a:ext>
            </a:extLst>
          </p:cNvPr>
          <p:cNvSpPr txBox="1"/>
          <p:nvPr/>
        </p:nvSpPr>
        <p:spPr>
          <a:xfrm>
            <a:off x="1237625" y="991878"/>
            <a:ext cx="4528908" cy="738664"/>
          </a:xfrm>
          <a:prstGeom prst="rect">
            <a:avLst/>
          </a:prstGeom>
          <a:noFill/>
        </p:spPr>
        <p:txBody>
          <a:bodyPr wrap="square" rtlCol="0">
            <a:spAutoFit/>
          </a:bodyPr>
          <a:lstStyle/>
          <a:p>
            <a:r>
              <a:rPr lang="en-GB" sz="2400" dirty="0">
                <a:solidFill>
                  <a:schemeClr val="bg1"/>
                </a:solidFill>
                <a:latin typeface="Franklin Gothic Book" panose="020B0503020102020204" pitchFamily="34" charset="0"/>
                <a:ea typeface="Calibri" panose="020F0502020204030204" pitchFamily="34" charset="0"/>
                <a:cs typeface="Times New Roman" panose="02020603050405020304" pitchFamily="18" charset="0"/>
              </a:rPr>
              <a:t>What </a:t>
            </a:r>
            <a:r>
              <a:rPr lang="en-GB" sz="2400" b="1" i="1" dirty="0">
                <a:solidFill>
                  <a:schemeClr val="bg1"/>
                </a:solidFill>
                <a:latin typeface="Franklin Gothic Book" panose="020B0503020102020204" pitchFamily="34" charset="0"/>
                <a:ea typeface="Calibri" panose="020F0502020204030204" pitchFamily="34" charset="0"/>
                <a:cs typeface="Times New Roman" panose="02020603050405020304" pitchFamily="18" charset="0"/>
              </a:rPr>
              <a:t>makes</a:t>
            </a:r>
            <a:r>
              <a:rPr lang="en-GB" sz="2400" dirty="0">
                <a:solidFill>
                  <a:schemeClr val="bg1"/>
                </a:solidFill>
                <a:latin typeface="Franklin Gothic Book" panose="020B0503020102020204" pitchFamily="34" charset="0"/>
                <a:ea typeface="Calibri" panose="020F0502020204030204" pitchFamily="34" charset="0"/>
                <a:cs typeface="Times New Roman" panose="02020603050405020304" pitchFamily="18" charset="0"/>
              </a:rPr>
              <a:t> </a:t>
            </a:r>
            <a:r>
              <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art abstract?</a:t>
            </a:r>
          </a:p>
          <a:p>
            <a:endParaRPr lang="en-GB" dirty="0"/>
          </a:p>
        </p:txBody>
      </p:sp>
      <p:sp>
        <p:nvSpPr>
          <p:cNvPr id="5" name="Rectangle: Rounded Corners 4">
            <a:extLst>
              <a:ext uri="{FF2B5EF4-FFF2-40B4-BE49-F238E27FC236}">
                <a16:creationId xmlns:a16="http://schemas.microsoft.com/office/drawing/2014/main" id="{CC6E31FD-41E2-4C00-9F20-8FA1563ADE22}"/>
              </a:ext>
            </a:extLst>
          </p:cNvPr>
          <p:cNvSpPr/>
          <p:nvPr/>
        </p:nvSpPr>
        <p:spPr>
          <a:xfrm>
            <a:off x="3378994" y="2726578"/>
            <a:ext cx="5098256" cy="1416100"/>
          </a:xfrm>
          <a:prstGeom prst="roundRect">
            <a:avLst/>
          </a:prstGeom>
          <a:solidFill>
            <a:srgbClr val="E26714"/>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9BAFE7E-E55B-4949-814F-19AD110860EC}"/>
              </a:ext>
            </a:extLst>
          </p:cNvPr>
          <p:cNvSpPr txBox="1"/>
          <p:nvPr/>
        </p:nvSpPr>
        <p:spPr>
          <a:xfrm>
            <a:off x="3795713" y="2951043"/>
            <a:ext cx="4264818" cy="830997"/>
          </a:xfrm>
          <a:prstGeom prst="rect">
            <a:avLst/>
          </a:prstGeom>
          <a:noFill/>
        </p:spPr>
        <p:txBody>
          <a:bodyPr wrap="square" rtlCol="0">
            <a:spAutoFit/>
          </a:bodyPr>
          <a:lstStyle/>
          <a:p>
            <a:pPr>
              <a:spcAft>
                <a:spcPts val="0"/>
              </a:spcAft>
            </a:pPr>
            <a:r>
              <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What does “abstract” </a:t>
            </a:r>
            <a:r>
              <a:rPr lang="en-GB" sz="2400" b="1" i="1"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mean</a:t>
            </a:r>
            <a:r>
              <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 </a:t>
            </a:r>
          </a:p>
          <a:p>
            <a:pPr>
              <a:spcAft>
                <a:spcPts val="0"/>
              </a:spcAft>
            </a:pPr>
            <a:r>
              <a:rPr lang="en-GB" sz="2400" dirty="0">
                <a:solidFill>
                  <a:schemeClr val="bg1"/>
                </a:solidFill>
                <a:latin typeface="Franklin Gothic Book" panose="020B0503020102020204" pitchFamily="34" charset="0"/>
                <a:ea typeface="Calibri" panose="020F0502020204030204" pitchFamily="34" charset="0"/>
                <a:cs typeface="Times New Roman" panose="02020603050405020304" pitchFamily="18" charset="0"/>
              </a:rPr>
              <a:t>Is that</a:t>
            </a:r>
            <a:r>
              <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 the same for </a:t>
            </a:r>
            <a:r>
              <a:rPr lang="en-GB" sz="2400" b="1"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everyone</a:t>
            </a:r>
            <a:r>
              <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a:t>
            </a:r>
          </a:p>
        </p:txBody>
      </p:sp>
      <p:sp>
        <p:nvSpPr>
          <p:cNvPr id="7" name="Rectangle: Rounded Corners 6">
            <a:extLst>
              <a:ext uri="{FF2B5EF4-FFF2-40B4-BE49-F238E27FC236}">
                <a16:creationId xmlns:a16="http://schemas.microsoft.com/office/drawing/2014/main" id="{CE063FE1-76E0-4679-BFE7-8590CA9F9AB4}"/>
              </a:ext>
            </a:extLst>
          </p:cNvPr>
          <p:cNvSpPr/>
          <p:nvPr/>
        </p:nvSpPr>
        <p:spPr>
          <a:xfrm>
            <a:off x="6557964" y="4767366"/>
            <a:ext cx="4905146" cy="1371064"/>
          </a:xfrm>
          <a:prstGeom prst="roundRect">
            <a:avLst/>
          </a:prstGeom>
          <a:solidFill>
            <a:schemeClr val="accent6">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FECB5439-D0DC-4A58-891B-18BB3CBC79FA}"/>
              </a:ext>
            </a:extLst>
          </p:cNvPr>
          <p:cNvSpPr txBox="1"/>
          <p:nvPr/>
        </p:nvSpPr>
        <p:spPr>
          <a:xfrm>
            <a:off x="7029451" y="5030434"/>
            <a:ext cx="4057650" cy="1107996"/>
          </a:xfrm>
          <a:prstGeom prst="rect">
            <a:avLst/>
          </a:prstGeom>
          <a:noFill/>
        </p:spPr>
        <p:txBody>
          <a:bodyPr wrap="square" rtlCol="0">
            <a:spAutoFit/>
          </a:bodyPr>
          <a:lstStyle/>
          <a:p>
            <a:r>
              <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Can </a:t>
            </a:r>
            <a:r>
              <a:rPr lang="en-GB" sz="2400" b="1" i="1"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you</a:t>
            </a:r>
            <a:r>
              <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 identify what makes</a:t>
            </a:r>
          </a:p>
          <a:p>
            <a:r>
              <a:rPr lang="en-GB" sz="24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a work of art abstract?</a:t>
            </a:r>
          </a:p>
          <a:p>
            <a:endParaRPr lang="en-GB" dirty="0"/>
          </a:p>
        </p:txBody>
      </p:sp>
    </p:spTree>
    <p:extLst>
      <p:ext uri="{BB962C8B-B14F-4D97-AF65-F5344CB8AC3E}">
        <p14:creationId xmlns:p14="http://schemas.microsoft.com/office/powerpoint/2010/main" val="184023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Effect transition="in" filter="fade">
                                      <p:cBhvr>
                                        <p:cTn id="26" dur="500"/>
                                        <p:tgtEl>
                                          <p:spTgt spid="8">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animEffect transition="in" filter="fade">
                                      <p:cBhvr>
                                        <p:cTn id="29"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Picture 2" descr="Artist and Shaman between Two Worlds">
            <a:extLst>
              <a:ext uri="{FF2B5EF4-FFF2-40B4-BE49-F238E27FC236}">
                <a16:creationId xmlns:a16="http://schemas.microsoft.com/office/drawing/2014/main" id="{6E40FD4D-C42F-4BEF-8105-7FA9B192E3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29983" y="1072044"/>
            <a:ext cx="5852176" cy="3639854"/>
          </a:xfrm>
          <a:prstGeom prst="rect">
            <a:avLst/>
          </a:prstGeom>
          <a:noFill/>
          <a:ln>
            <a:noFill/>
          </a:ln>
        </p:spPr>
      </p:pic>
      <p:pic>
        <p:nvPicPr>
          <p:cNvPr id="5" name="Picture 4" descr="Voice of Fire - Wikipedia">
            <a:extLst>
              <a:ext uri="{FF2B5EF4-FFF2-40B4-BE49-F238E27FC236}">
                <a16:creationId xmlns:a16="http://schemas.microsoft.com/office/drawing/2014/main" id="{521DF12A-7BA2-4218-8DB0-57488CAC3DA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85602" y="161943"/>
            <a:ext cx="2877074" cy="6534114"/>
          </a:xfrm>
          <a:prstGeom prst="rect">
            <a:avLst/>
          </a:prstGeom>
          <a:noFill/>
          <a:ln>
            <a:noFill/>
          </a:ln>
        </p:spPr>
      </p:pic>
      <p:pic>
        <p:nvPicPr>
          <p:cNvPr id="4" name="Picture 3" descr="Shape&#10;&#10;Description automatically generated with low confidence">
            <a:extLst>
              <a:ext uri="{FF2B5EF4-FFF2-40B4-BE49-F238E27FC236}">
                <a16:creationId xmlns:a16="http://schemas.microsoft.com/office/drawing/2014/main" id="{214CCDF3-B74F-4FC0-A1C6-1398262684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776" y="4197039"/>
            <a:ext cx="1141207" cy="2460047"/>
          </a:xfrm>
          <a:prstGeom prst="rect">
            <a:avLst/>
          </a:prstGeom>
        </p:spPr>
      </p:pic>
    </p:spTree>
    <p:extLst>
      <p:ext uri="{BB962C8B-B14F-4D97-AF65-F5344CB8AC3E}">
        <p14:creationId xmlns:p14="http://schemas.microsoft.com/office/powerpoint/2010/main" val="3891707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39" name="Flowchart: Alternate Process 38">
            <a:extLst>
              <a:ext uri="{FF2B5EF4-FFF2-40B4-BE49-F238E27FC236}">
                <a16:creationId xmlns:a16="http://schemas.microsoft.com/office/drawing/2014/main" id="{BC03D4A7-923A-48D4-ACEE-538B5DA5BC5D}"/>
              </a:ext>
            </a:extLst>
          </p:cNvPr>
          <p:cNvSpPr/>
          <p:nvPr/>
        </p:nvSpPr>
        <p:spPr>
          <a:xfrm>
            <a:off x="7874739" y="1464098"/>
            <a:ext cx="4671419" cy="5566227"/>
          </a:xfrm>
          <a:prstGeom prst="flowChartAlternateProcess">
            <a:avLst/>
          </a:prstGeom>
          <a:solidFill>
            <a:srgbClr val="0070C0">
              <a:alpha val="59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Rounded Corners 37">
            <a:extLst>
              <a:ext uri="{FF2B5EF4-FFF2-40B4-BE49-F238E27FC236}">
                <a16:creationId xmlns:a16="http://schemas.microsoft.com/office/drawing/2014/main" id="{DEC38CE7-1011-4BDA-A99F-8AF2A3CB7696}"/>
              </a:ext>
            </a:extLst>
          </p:cNvPr>
          <p:cNvSpPr/>
          <p:nvPr/>
        </p:nvSpPr>
        <p:spPr>
          <a:xfrm>
            <a:off x="-304399" y="-248688"/>
            <a:ext cx="4671419" cy="5734684"/>
          </a:xfrm>
          <a:prstGeom prst="roundRect">
            <a:avLst/>
          </a:prstGeom>
          <a:solidFill>
            <a:srgbClr val="00B050">
              <a:alpha val="59000"/>
            </a:srgb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B394A763-23AC-40B0-A542-693596FF3888}"/>
              </a:ext>
            </a:extLst>
          </p:cNvPr>
          <p:cNvSpPr txBox="1"/>
          <p:nvPr/>
        </p:nvSpPr>
        <p:spPr>
          <a:xfrm>
            <a:off x="1899628" y="3332564"/>
            <a:ext cx="4298005" cy="1508105"/>
          </a:xfrm>
          <a:prstGeom prst="rect">
            <a:avLst/>
          </a:prstGeom>
          <a:noFill/>
        </p:spPr>
        <p:txBody>
          <a:bodyPr wrap="square" rtlCol="0">
            <a:spAutoFit/>
          </a:bodyPr>
          <a:lstStyle/>
          <a:p>
            <a:r>
              <a:rPr lang="en-GB" sz="2400" b="1" dirty="0"/>
              <a:t>                          </a:t>
            </a:r>
          </a:p>
          <a:p>
            <a:endParaRPr lang="en-GB" sz="2400" b="1" dirty="0"/>
          </a:p>
          <a:p>
            <a:endParaRPr lang="en-GB" sz="2400" b="1" dirty="0"/>
          </a:p>
          <a:p>
            <a:endParaRPr lang="en-GB" sz="2000" b="1" dirty="0"/>
          </a:p>
        </p:txBody>
      </p:sp>
      <p:sp>
        <p:nvSpPr>
          <p:cNvPr id="32" name="Explosion: 14 Points 31">
            <a:extLst>
              <a:ext uri="{FF2B5EF4-FFF2-40B4-BE49-F238E27FC236}">
                <a16:creationId xmlns:a16="http://schemas.microsoft.com/office/drawing/2014/main" id="{2B0004F4-D0F2-4D89-BFDF-61751E6E17C3}"/>
              </a:ext>
            </a:extLst>
          </p:cNvPr>
          <p:cNvSpPr/>
          <p:nvPr/>
        </p:nvSpPr>
        <p:spPr>
          <a:xfrm rot="2230493">
            <a:off x="3619269" y="1121324"/>
            <a:ext cx="5448763" cy="4401040"/>
          </a:xfrm>
          <a:prstGeom prst="irregularSeal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7F49D51-FCC0-474D-99FA-DDD14492B73F}"/>
              </a:ext>
            </a:extLst>
          </p:cNvPr>
          <p:cNvSpPr txBox="1"/>
          <p:nvPr/>
        </p:nvSpPr>
        <p:spPr>
          <a:xfrm>
            <a:off x="5067862" y="2494310"/>
            <a:ext cx="2080295" cy="1323439"/>
          </a:xfrm>
          <a:prstGeom prst="rect">
            <a:avLst/>
          </a:prstGeom>
          <a:solidFill>
            <a:srgbClr val="FF0000"/>
          </a:solidFill>
        </p:spPr>
        <p:txBody>
          <a:bodyPr wrap="square" rtlCol="0">
            <a:spAutoFit/>
          </a:bodyPr>
          <a:lstStyle/>
          <a:p>
            <a:pPr algn="ctr"/>
            <a:r>
              <a:rPr lang="en-GB" sz="4000" b="1" spc="110" dirty="0">
                <a:ln w="12700">
                  <a:noFill/>
                </a:ln>
                <a:solidFill>
                  <a:schemeClr val="bg1"/>
                </a:solidFill>
                <a:latin typeface="Franklin Gothic Book" panose="020B0503020102020204" pitchFamily="34" charset="0"/>
              </a:rPr>
              <a:t>Visual Analysis</a:t>
            </a:r>
          </a:p>
        </p:txBody>
      </p:sp>
      <p:sp>
        <p:nvSpPr>
          <p:cNvPr id="4" name="TextBox 3">
            <a:extLst>
              <a:ext uri="{FF2B5EF4-FFF2-40B4-BE49-F238E27FC236}">
                <a16:creationId xmlns:a16="http://schemas.microsoft.com/office/drawing/2014/main" id="{AD2C4317-12BE-4082-BFA5-66D870E03F89}"/>
              </a:ext>
            </a:extLst>
          </p:cNvPr>
          <p:cNvSpPr txBox="1"/>
          <p:nvPr/>
        </p:nvSpPr>
        <p:spPr>
          <a:xfrm>
            <a:off x="8538632" y="3123025"/>
            <a:ext cx="3343635" cy="584775"/>
          </a:xfrm>
          <a:prstGeom prst="rect">
            <a:avLst/>
          </a:prstGeom>
          <a:noFill/>
        </p:spPr>
        <p:txBody>
          <a:bodyPr wrap="square" rtlCol="0">
            <a:spAutoFit/>
          </a:bodyPr>
          <a:lstStyle/>
          <a:p>
            <a:pPr algn="ctr"/>
            <a:r>
              <a:rPr lang="en-GB" sz="3200" spc="70" dirty="0">
                <a:solidFill>
                  <a:schemeClr val="bg1"/>
                </a:solidFill>
                <a:latin typeface="Franklin Gothic Book" panose="020B0503020102020204" pitchFamily="34" charset="0"/>
              </a:rPr>
              <a:t>what it </a:t>
            </a:r>
            <a:r>
              <a:rPr lang="en-GB" sz="3200" i="1" spc="70" dirty="0">
                <a:solidFill>
                  <a:schemeClr val="bg1"/>
                </a:solidFill>
                <a:latin typeface="Franklin Gothic Book" panose="020B0503020102020204" pitchFamily="34" charset="0"/>
              </a:rPr>
              <a:t>means</a:t>
            </a:r>
            <a:endParaRPr lang="en-GB" sz="2000" spc="70" dirty="0">
              <a:solidFill>
                <a:schemeClr val="bg1"/>
              </a:solidFill>
              <a:latin typeface="Franklin Gothic Book" panose="020B0503020102020204" pitchFamily="34" charset="0"/>
            </a:endParaRPr>
          </a:p>
        </p:txBody>
      </p:sp>
      <p:sp>
        <p:nvSpPr>
          <p:cNvPr id="48" name="TextBox 47">
            <a:extLst>
              <a:ext uri="{FF2B5EF4-FFF2-40B4-BE49-F238E27FC236}">
                <a16:creationId xmlns:a16="http://schemas.microsoft.com/office/drawing/2014/main" id="{EAD109D0-DC0A-400F-BCC6-2DC0CFD7AA67}"/>
              </a:ext>
            </a:extLst>
          </p:cNvPr>
          <p:cNvSpPr txBox="1"/>
          <p:nvPr/>
        </p:nvSpPr>
        <p:spPr>
          <a:xfrm>
            <a:off x="2439907" y="456365"/>
            <a:ext cx="1721133" cy="646331"/>
          </a:xfrm>
          <a:prstGeom prst="rect">
            <a:avLst/>
          </a:prstGeom>
          <a:noFill/>
        </p:spPr>
        <p:txBody>
          <a:bodyPr wrap="square" rtlCol="0">
            <a:spAutoFit/>
          </a:bodyPr>
          <a:lstStyle/>
          <a:p>
            <a:r>
              <a:rPr lang="en-GB" sz="3600" b="1" spc="70" dirty="0">
                <a:solidFill>
                  <a:schemeClr val="bg1"/>
                </a:solidFill>
                <a:latin typeface="Franklin Gothic Book" panose="020B0503020102020204" pitchFamily="34" charset="0"/>
              </a:rPr>
              <a:t>Form</a:t>
            </a:r>
            <a:endParaRPr lang="en-GB" sz="3600" dirty="0"/>
          </a:p>
        </p:txBody>
      </p:sp>
      <p:sp>
        <p:nvSpPr>
          <p:cNvPr id="49" name="TextBox 48">
            <a:extLst>
              <a:ext uri="{FF2B5EF4-FFF2-40B4-BE49-F238E27FC236}">
                <a16:creationId xmlns:a16="http://schemas.microsoft.com/office/drawing/2014/main" id="{DAF5B5CF-182F-46D9-8254-5A42F969E701}"/>
              </a:ext>
            </a:extLst>
          </p:cNvPr>
          <p:cNvSpPr txBox="1"/>
          <p:nvPr/>
        </p:nvSpPr>
        <p:spPr>
          <a:xfrm>
            <a:off x="1005922" y="984922"/>
            <a:ext cx="3285228" cy="584775"/>
          </a:xfrm>
          <a:prstGeom prst="rect">
            <a:avLst/>
          </a:prstGeom>
          <a:noFill/>
        </p:spPr>
        <p:txBody>
          <a:bodyPr wrap="square" rtlCol="0">
            <a:spAutoFit/>
          </a:bodyPr>
          <a:lstStyle/>
          <a:p>
            <a:pPr algn="ctr"/>
            <a:r>
              <a:rPr lang="en-GB" sz="3200" spc="70" dirty="0">
                <a:solidFill>
                  <a:schemeClr val="bg1"/>
                </a:solidFill>
                <a:latin typeface="Franklin Gothic Book" panose="020B0503020102020204" pitchFamily="34" charset="0"/>
              </a:rPr>
              <a:t>the way it </a:t>
            </a:r>
            <a:r>
              <a:rPr lang="en-GB" sz="3200" b="1" i="1" spc="70" dirty="0">
                <a:solidFill>
                  <a:schemeClr val="bg1"/>
                </a:solidFill>
                <a:latin typeface="Franklin Gothic Book" panose="020B0503020102020204" pitchFamily="34" charset="0"/>
              </a:rPr>
              <a:t>looks</a:t>
            </a:r>
          </a:p>
        </p:txBody>
      </p:sp>
      <p:sp>
        <p:nvSpPr>
          <p:cNvPr id="50" name="TextBox 49">
            <a:extLst>
              <a:ext uri="{FF2B5EF4-FFF2-40B4-BE49-F238E27FC236}">
                <a16:creationId xmlns:a16="http://schemas.microsoft.com/office/drawing/2014/main" id="{8C865335-61E6-4959-92E0-17688014DADB}"/>
              </a:ext>
            </a:extLst>
          </p:cNvPr>
          <p:cNvSpPr txBox="1"/>
          <p:nvPr/>
        </p:nvSpPr>
        <p:spPr>
          <a:xfrm>
            <a:off x="742708" y="1620606"/>
            <a:ext cx="2363719" cy="738664"/>
          </a:xfrm>
          <a:prstGeom prst="rect">
            <a:avLst/>
          </a:prstGeom>
          <a:noFill/>
        </p:spPr>
        <p:txBody>
          <a:bodyPr wrap="square" rtlCol="0">
            <a:spAutoFit/>
          </a:bodyPr>
          <a:lstStyle/>
          <a:p>
            <a:r>
              <a:rPr lang="en-GB" sz="2400" spc="70" dirty="0">
                <a:solidFill>
                  <a:schemeClr val="bg1"/>
                </a:solidFill>
                <a:latin typeface="Franklin Gothic Book" panose="020B0503020102020204" pitchFamily="34" charset="0"/>
              </a:rPr>
              <a:t>What? How?</a:t>
            </a:r>
          </a:p>
          <a:p>
            <a:endParaRPr lang="en-GB" dirty="0"/>
          </a:p>
        </p:txBody>
      </p:sp>
      <p:sp>
        <p:nvSpPr>
          <p:cNvPr id="51" name="TextBox 50">
            <a:extLst>
              <a:ext uri="{FF2B5EF4-FFF2-40B4-BE49-F238E27FC236}">
                <a16:creationId xmlns:a16="http://schemas.microsoft.com/office/drawing/2014/main" id="{B1C021FB-A723-49CB-B6BE-D3D36799E36E}"/>
              </a:ext>
            </a:extLst>
          </p:cNvPr>
          <p:cNvSpPr txBox="1"/>
          <p:nvPr/>
        </p:nvSpPr>
        <p:spPr>
          <a:xfrm>
            <a:off x="73031" y="2152609"/>
            <a:ext cx="2937594" cy="400110"/>
          </a:xfrm>
          <a:prstGeom prst="rect">
            <a:avLst/>
          </a:prstGeom>
          <a:noFill/>
        </p:spPr>
        <p:txBody>
          <a:bodyPr wrap="square" rtlCol="0">
            <a:spAutoFit/>
          </a:bodyPr>
          <a:lstStyle/>
          <a:p>
            <a:r>
              <a:rPr lang="en-GB" sz="2000" dirty="0">
                <a:solidFill>
                  <a:schemeClr val="bg1"/>
                </a:solidFill>
                <a:latin typeface="Franklin Gothic Book" panose="020B0503020102020204" pitchFamily="34" charset="0"/>
              </a:rPr>
              <a:t>Formal characteristics</a:t>
            </a:r>
          </a:p>
        </p:txBody>
      </p:sp>
      <p:sp>
        <p:nvSpPr>
          <p:cNvPr id="54" name="TextBox 53">
            <a:extLst>
              <a:ext uri="{FF2B5EF4-FFF2-40B4-BE49-F238E27FC236}">
                <a16:creationId xmlns:a16="http://schemas.microsoft.com/office/drawing/2014/main" id="{E02CF6B7-4990-4E5C-AAC2-CC9596CC1841}"/>
              </a:ext>
            </a:extLst>
          </p:cNvPr>
          <p:cNvSpPr txBox="1"/>
          <p:nvPr/>
        </p:nvSpPr>
        <p:spPr>
          <a:xfrm>
            <a:off x="2060300" y="2451053"/>
            <a:ext cx="1597866" cy="430887"/>
          </a:xfrm>
          <a:prstGeom prst="rect">
            <a:avLst/>
          </a:prstGeom>
          <a:noFill/>
        </p:spPr>
        <p:txBody>
          <a:bodyPr wrap="square" rtlCol="0">
            <a:spAutoFit/>
          </a:bodyPr>
          <a:lstStyle/>
          <a:p>
            <a:r>
              <a:rPr lang="en-GB" sz="2200" dirty="0">
                <a:solidFill>
                  <a:schemeClr val="bg1"/>
                </a:solidFill>
                <a:latin typeface="Franklin Gothic Book" panose="020B0503020102020204" pitchFamily="34" charset="0"/>
              </a:rPr>
              <a:t>colour</a:t>
            </a:r>
          </a:p>
        </p:txBody>
      </p:sp>
      <p:sp>
        <p:nvSpPr>
          <p:cNvPr id="55" name="TextBox 54">
            <a:extLst>
              <a:ext uri="{FF2B5EF4-FFF2-40B4-BE49-F238E27FC236}">
                <a16:creationId xmlns:a16="http://schemas.microsoft.com/office/drawing/2014/main" id="{6F64CE72-AC19-4975-AEF9-B7518988E249}"/>
              </a:ext>
            </a:extLst>
          </p:cNvPr>
          <p:cNvSpPr txBox="1"/>
          <p:nvPr/>
        </p:nvSpPr>
        <p:spPr>
          <a:xfrm>
            <a:off x="2052415" y="3132614"/>
            <a:ext cx="1119289" cy="430887"/>
          </a:xfrm>
          <a:prstGeom prst="rect">
            <a:avLst/>
          </a:prstGeom>
          <a:noFill/>
        </p:spPr>
        <p:txBody>
          <a:bodyPr wrap="square" rtlCol="0">
            <a:spAutoFit/>
          </a:bodyPr>
          <a:lstStyle/>
          <a:p>
            <a:r>
              <a:rPr lang="en-GB" sz="2200" dirty="0">
                <a:solidFill>
                  <a:schemeClr val="bg1"/>
                </a:solidFill>
                <a:latin typeface="Franklin Gothic Book" panose="020B0503020102020204" pitchFamily="34" charset="0"/>
              </a:rPr>
              <a:t>shape</a:t>
            </a:r>
          </a:p>
        </p:txBody>
      </p:sp>
      <p:sp>
        <p:nvSpPr>
          <p:cNvPr id="56" name="TextBox 55">
            <a:extLst>
              <a:ext uri="{FF2B5EF4-FFF2-40B4-BE49-F238E27FC236}">
                <a16:creationId xmlns:a16="http://schemas.microsoft.com/office/drawing/2014/main" id="{66DDD921-0A61-42D6-9B20-C656F92060D0}"/>
              </a:ext>
            </a:extLst>
          </p:cNvPr>
          <p:cNvSpPr txBox="1"/>
          <p:nvPr/>
        </p:nvSpPr>
        <p:spPr>
          <a:xfrm>
            <a:off x="2142371" y="2787009"/>
            <a:ext cx="939379" cy="430887"/>
          </a:xfrm>
          <a:prstGeom prst="rect">
            <a:avLst/>
          </a:prstGeom>
          <a:noFill/>
        </p:spPr>
        <p:txBody>
          <a:bodyPr wrap="square" rtlCol="0">
            <a:spAutoFit/>
          </a:bodyPr>
          <a:lstStyle/>
          <a:p>
            <a:r>
              <a:rPr lang="en-GB" sz="2200" dirty="0">
                <a:solidFill>
                  <a:schemeClr val="bg1"/>
                </a:solidFill>
                <a:latin typeface="Franklin Gothic Book" panose="020B0503020102020204" pitchFamily="34" charset="0"/>
              </a:rPr>
              <a:t>size</a:t>
            </a:r>
          </a:p>
        </p:txBody>
      </p:sp>
      <p:sp>
        <p:nvSpPr>
          <p:cNvPr id="57" name="TextBox 56">
            <a:extLst>
              <a:ext uri="{FF2B5EF4-FFF2-40B4-BE49-F238E27FC236}">
                <a16:creationId xmlns:a16="http://schemas.microsoft.com/office/drawing/2014/main" id="{462DBF9F-0C40-4072-A8F6-E171CBFE6FE8}"/>
              </a:ext>
            </a:extLst>
          </p:cNvPr>
          <p:cNvSpPr txBox="1"/>
          <p:nvPr/>
        </p:nvSpPr>
        <p:spPr>
          <a:xfrm>
            <a:off x="2148267" y="3486242"/>
            <a:ext cx="950524" cy="430887"/>
          </a:xfrm>
          <a:prstGeom prst="rect">
            <a:avLst/>
          </a:prstGeom>
          <a:noFill/>
        </p:spPr>
        <p:txBody>
          <a:bodyPr wrap="square" rtlCol="0">
            <a:spAutoFit/>
          </a:bodyPr>
          <a:lstStyle/>
          <a:p>
            <a:r>
              <a:rPr lang="en-GB" sz="2200" dirty="0">
                <a:solidFill>
                  <a:schemeClr val="bg1"/>
                </a:solidFill>
                <a:latin typeface="Franklin Gothic Book" panose="020B0503020102020204" pitchFamily="34" charset="0"/>
              </a:rPr>
              <a:t>line</a:t>
            </a:r>
          </a:p>
        </p:txBody>
      </p:sp>
      <p:sp>
        <p:nvSpPr>
          <p:cNvPr id="58" name="TextBox 57">
            <a:extLst>
              <a:ext uri="{FF2B5EF4-FFF2-40B4-BE49-F238E27FC236}">
                <a16:creationId xmlns:a16="http://schemas.microsoft.com/office/drawing/2014/main" id="{85BF83AF-1BAD-47B6-9ADE-4A8B2F847EC4}"/>
              </a:ext>
            </a:extLst>
          </p:cNvPr>
          <p:cNvSpPr txBox="1"/>
          <p:nvPr/>
        </p:nvSpPr>
        <p:spPr>
          <a:xfrm>
            <a:off x="1351427" y="3862492"/>
            <a:ext cx="2176960" cy="769441"/>
          </a:xfrm>
          <a:prstGeom prst="rect">
            <a:avLst/>
          </a:prstGeom>
          <a:noFill/>
        </p:spPr>
        <p:txBody>
          <a:bodyPr wrap="square" rtlCol="0">
            <a:spAutoFit/>
          </a:bodyPr>
          <a:lstStyle/>
          <a:p>
            <a:pPr algn="ctr"/>
            <a:r>
              <a:rPr lang="en-GB" sz="2200" dirty="0">
                <a:solidFill>
                  <a:schemeClr val="bg1"/>
                </a:solidFill>
                <a:latin typeface="Franklin Gothic Book" panose="020B0503020102020204" pitchFamily="34" charset="0"/>
              </a:rPr>
              <a:t>composition (arrangement)</a:t>
            </a:r>
          </a:p>
        </p:txBody>
      </p:sp>
      <p:sp>
        <p:nvSpPr>
          <p:cNvPr id="59" name="TextBox 58">
            <a:extLst>
              <a:ext uri="{FF2B5EF4-FFF2-40B4-BE49-F238E27FC236}">
                <a16:creationId xmlns:a16="http://schemas.microsoft.com/office/drawing/2014/main" id="{86A2FDD6-720F-4061-9B9E-F385DA4A537C}"/>
              </a:ext>
            </a:extLst>
          </p:cNvPr>
          <p:cNvSpPr txBox="1"/>
          <p:nvPr/>
        </p:nvSpPr>
        <p:spPr>
          <a:xfrm>
            <a:off x="1892085" y="4587943"/>
            <a:ext cx="1606387" cy="430887"/>
          </a:xfrm>
          <a:prstGeom prst="rect">
            <a:avLst/>
          </a:prstGeom>
          <a:noFill/>
        </p:spPr>
        <p:txBody>
          <a:bodyPr wrap="square" rtlCol="0">
            <a:spAutoFit/>
          </a:bodyPr>
          <a:lstStyle/>
          <a:p>
            <a:r>
              <a:rPr lang="en-GB" sz="2200" dirty="0">
                <a:solidFill>
                  <a:schemeClr val="bg1"/>
                </a:solidFill>
                <a:latin typeface="Franklin Gothic Book" panose="020B0503020102020204" pitchFamily="34" charset="0"/>
              </a:rPr>
              <a:t>material</a:t>
            </a:r>
          </a:p>
        </p:txBody>
      </p:sp>
      <p:sp>
        <p:nvSpPr>
          <p:cNvPr id="60" name="TextBox 59">
            <a:extLst>
              <a:ext uri="{FF2B5EF4-FFF2-40B4-BE49-F238E27FC236}">
                <a16:creationId xmlns:a16="http://schemas.microsoft.com/office/drawing/2014/main" id="{5E27C258-A2E0-4EA7-B5ED-870A941B49E0}"/>
              </a:ext>
            </a:extLst>
          </p:cNvPr>
          <p:cNvSpPr txBox="1"/>
          <p:nvPr/>
        </p:nvSpPr>
        <p:spPr>
          <a:xfrm>
            <a:off x="9960290" y="2269911"/>
            <a:ext cx="1921977" cy="646331"/>
          </a:xfrm>
          <a:prstGeom prst="rect">
            <a:avLst/>
          </a:prstGeom>
          <a:noFill/>
        </p:spPr>
        <p:txBody>
          <a:bodyPr wrap="square" rtlCol="0">
            <a:spAutoFit/>
          </a:bodyPr>
          <a:lstStyle/>
          <a:p>
            <a:r>
              <a:rPr lang="en-GB" sz="3600" b="1" spc="60" dirty="0">
                <a:solidFill>
                  <a:schemeClr val="bg1"/>
                </a:solidFill>
                <a:latin typeface="Franklin Gothic Book" panose="020B0503020102020204" pitchFamily="34" charset="0"/>
              </a:rPr>
              <a:t>Context</a:t>
            </a:r>
          </a:p>
        </p:txBody>
      </p:sp>
      <p:sp>
        <p:nvSpPr>
          <p:cNvPr id="61" name="TextBox 60">
            <a:extLst>
              <a:ext uri="{FF2B5EF4-FFF2-40B4-BE49-F238E27FC236}">
                <a16:creationId xmlns:a16="http://schemas.microsoft.com/office/drawing/2014/main" id="{A9753BB4-2C53-43FE-9C91-E94369A66F6E}"/>
              </a:ext>
            </a:extLst>
          </p:cNvPr>
          <p:cNvSpPr txBox="1"/>
          <p:nvPr/>
        </p:nvSpPr>
        <p:spPr>
          <a:xfrm>
            <a:off x="8590685" y="3747618"/>
            <a:ext cx="3457353" cy="830997"/>
          </a:xfrm>
          <a:prstGeom prst="rect">
            <a:avLst/>
          </a:prstGeom>
          <a:noFill/>
        </p:spPr>
        <p:txBody>
          <a:bodyPr wrap="square" rtlCol="0">
            <a:spAutoFit/>
          </a:bodyPr>
          <a:lstStyle/>
          <a:p>
            <a:pPr algn="r"/>
            <a:r>
              <a:rPr lang="en-GB" sz="2400" spc="70" dirty="0">
                <a:solidFill>
                  <a:schemeClr val="bg1"/>
                </a:solidFill>
                <a:latin typeface="Franklin Gothic Book" panose="020B0503020102020204" pitchFamily="34" charset="0"/>
              </a:rPr>
              <a:t>Who? When? </a:t>
            </a:r>
          </a:p>
          <a:p>
            <a:pPr algn="r"/>
            <a:r>
              <a:rPr lang="en-GB" sz="2400" spc="70" dirty="0">
                <a:solidFill>
                  <a:schemeClr val="bg1"/>
                </a:solidFill>
                <a:latin typeface="Franklin Gothic Book" panose="020B0503020102020204" pitchFamily="34" charset="0"/>
              </a:rPr>
              <a:t>Where? Why? </a:t>
            </a:r>
            <a:endParaRPr lang="en-GB" dirty="0"/>
          </a:p>
        </p:txBody>
      </p:sp>
      <p:sp>
        <p:nvSpPr>
          <p:cNvPr id="62" name="TextBox 61">
            <a:extLst>
              <a:ext uri="{FF2B5EF4-FFF2-40B4-BE49-F238E27FC236}">
                <a16:creationId xmlns:a16="http://schemas.microsoft.com/office/drawing/2014/main" id="{3C7D440F-C7CD-46D3-B0C1-642E2E49CE8E}"/>
              </a:ext>
            </a:extLst>
          </p:cNvPr>
          <p:cNvSpPr txBox="1"/>
          <p:nvPr/>
        </p:nvSpPr>
        <p:spPr>
          <a:xfrm>
            <a:off x="8456391" y="4749038"/>
            <a:ext cx="3454310" cy="400110"/>
          </a:xfrm>
          <a:prstGeom prst="rect">
            <a:avLst/>
          </a:prstGeom>
          <a:noFill/>
        </p:spPr>
        <p:txBody>
          <a:bodyPr wrap="square" rtlCol="0">
            <a:spAutoFit/>
          </a:bodyPr>
          <a:lstStyle/>
          <a:p>
            <a:r>
              <a:rPr lang="en-GB" sz="2000" dirty="0">
                <a:solidFill>
                  <a:schemeClr val="bg1"/>
                </a:solidFill>
                <a:latin typeface="Franklin Gothic Book" panose="020B0503020102020204" pitchFamily="34" charset="0"/>
              </a:rPr>
              <a:t>Contextual characteristics</a:t>
            </a:r>
          </a:p>
        </p:txBody>
      </p:sp>
      <p:sp>
        <p:nvSpPr>
          <p:cNvPr id="63" name="TextBox 62">
            <a:extLst>
              <a:ext uri="{FF2B5EF4-FFF2-40B4-BE49-F238E27FC236}">
                <a16:creationId xmlns:a16="http://schemas.microsoft.com/office/drawing/2014/main" id="{10AD1FF3-3F02-46BD-9542-436EEA6514B7}"/>
              </a:ext>
            </a:extLst>
          </p:cNvPr>
          <p:cNvSpPr txBox="1"/>
          <p:nvPr/>
        </p:nvSpPr>
        <p:spPr>
          <a:xfrm>
            <a:off x="9129114" y="5186468"/>
            <a:ext cx="1190247" cy="1107996"/>
          </a:xfrm>
          <a:prstGeom prst="rect">
            <a:avLst/>
          </a:prstGeom>
          <a:noFill/>
        </p:spPr>
        <p:txBody>
          <a:bodyPr wrap="square" rtlCol="0">
            <a:spAutoFit/>
          </a:bodyPr>
          <a:lstStyle/>
          <a:p>
            <a:pPr algn="ctr"/>
            <a:r>
              <a:rPr lang="en-GB" sz="2200" dirty="0">
                <a:solidFill>
                  <a:schemeClr val="bg1"/>
                </a:solidFill>
                <a:latin typeface="Franklin Gothic Book" panose="020B0503020102020204" pitchFamily="34" charset="0"/>
              </a:rPr>
              <a:t>culture</a:t>
            </a:r>
          </a:p>
          <a:p>
            <a:pPr algn="ctr"/>
            <a:r>
              <a:rPr lang="en-GB" sz="2200" dirty="0">
                <a:solidFill>
                  <a:schemeClr val="bg1"/>
                </a:solidFill>
                <a:latin typeface="Franklin Gothic Book" panose="020B0503020102020204" pitchFamily="34" charset="0"/>
              </a:rPr>
              <a:t>history </a:t>
            </a:r>
          </a:p>
          <a:p>
            <a:pPr algn="ctr"/>
            <a:r>
              <a:rPr lang="en-GB" sz="2200" dirty="0">
                <a:solidFill>
                  <a:schemeClr val="bg1"/>
                </a:solidFill>
                <a:latin typeface="Franklin Gothic Book" panose="020B0503020102020204" pitchFamily="34" charset="0"/>
              </a:rPr>
              <a:t>identity</a:t>
            </a:r>
          </a:p>
        </p:txBody>
      </p:sp>
      <p:sp>
        <p:nvSpPr>
          <p:cNvPr id="2" name="TextBox 1">
            <a:extLst>
              <a:ext uri="{FF2B5EF4-FFF2-40B4-BE49-F238E27FC236}">
                <a16:creationId xmlns:a16="http://schemas.microsoft.com/office/drawing/2014/main" id="{4F17D696-A881-4AA9-A487-B4F05FC22CBB}"/>
              </a:ext>
            </a:extLst>
          </p:cNvPr>
          <p:cNvSpPr txBox="1"/>
          <p:nvPr/>
        </p:nvSpPr>
        <p:spPr>
          <a:xfrm>
            <a:off x="382468" y="87917"/>
            <a:ext cx="2088470" cy="646331"/>
          </a:xfrm>
          <a:prstGeom prst="rect">
            <a:avLst/>
          </a:prstGeom>
          <a:noFill/>
        </p:spPr>
        <p:txBody>
          <a:bodyPr wrap="square" rtlCol="0">
            <a:spAutoFit/>
          </a:bodyPr>
          <a:lstStyle/>
          <a:p>
            <a:r>
              <a:rPr lang="en-GB" sz="3600" b="1" dirty="0">
                <a:solidFill>
                  <a:schemeClr val="bg1"/>
                </a:solidFill>
                <a:latin typeface="Franklin Gothic Book" panose="020B0503020102020204" pitchFamily="34" charset="0"/>
              </a:rPr>
              <a:t>Describe</a:t>
            </a:r>
          </a:p>
        </p:txBody>
      </p:sp>
      <p:sp>
        <p:nvSpPr>
          <p:cNvPr id="3" name="TextBox 2">
            <a:extLst>
              <a:ext uri="{FF2B5EF4-FFF2-40B4-BE49-F238E27FC236}">
                <a16:creationId xmlns:a16="http://schemas.microsoft.com/office/drawing/2014/main" id="{3A43F5B6-3A07-4BB7-A249-4437107CE41D}"/>
              </a:ext>
            </a:extLst>
          </p:cNvPr>
          <p:cNvSpPr txBox="1"/>
          <p:nvPr/>
        </p:nvSpPr>
        <p:spPr>
          <a:xfrm>
            <a:off x="8538632" y="1586475"/>
            <a:ext cx="2507543" cy="707886"/>
          </a:xfrm>
          <a:prstGeom prst="rect">
            <a:avLst/>
          </a:prstGeom>
          <a:noFill/>
        </p:spPr>
        <p:txBody>
          <a:bodyPr wrap="square" rtlCol="0">
            <a:spAutoFit/>
          </a:bodyPr>
          <a:lstStyle/>
          <a:p>
            <a:r>
              <a:rPr lang="en-GB" sz="4000" b="1" dirty="0">
                <a:solidFill>
                  <a:schemeClr val="bg1"/>
                </a:solidFill>
                <a:latin typeface="Franklin Gothic Book" panose="020B0503020102020204" pitchFamily="34" charset="0"/>
              </a:rPr>
              <a:t>Explain</a:t>
            </a:r>
          </a:p>
        </p:txBody>
      </p:sp>
    </p:spTree>
    <p:extLst>
      <p:ext uri="{BB962C8B-B14F-4D97-AF65-F5344CB8AC3E}">
        <p14:creationId xmlns:p14="http://schemas.microsoft.com/office/powerpoint/2010/main" val="155343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4">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6">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5">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7">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8">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9">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0">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1">
                                            <p:txEl>
                                              <p:pRg st="0" end="0"/>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1">
                                            <p:txEl>
                                              <p:pRg st="1" end="1"/>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2">
                                            <p:txEl>
                                              <p:pRg st="0" end="0"/>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3">
                                            <p:txEl>
                                              <p:pRg st="0" end="0"/>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3">
                                            <p:txEl>
                                              <p:pRg st="1" end="1"/>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8" grpId="0" animBg="1"/>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2" name="Picture 1" descr="Voice of Fire - Wikipedia">
            <a:extLst>
              <a:ext uri="{FF2B5EF4-FFF2-40B4-BE49-F238E27FC236}">
                <a16:creationId xmlns:a16="http://schemas.microsoft.com/office/drawing/2014/main" id="{F8258301-B0EF-46E5-919E-76029368C6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9761" y="-20705"/>
            <a:ext cx="3037919" cy="6899409"/>
          </a:xfrm>
          <a:prstGeom prst="rect">
            <a:avLst/>
          </a:prstGeom>
          <a:noFill/>
          <a:ln>
            <a:noFill/>
          </a:ln>
        </p:spPr>
      </p:pic>
      <p:pic>
        <p:nvPicPr>
          <p:cNvPr id="3" name="Picture 2" descr="Artist and Shaman between Two Worlds">
            <a:extLst>
              <a:ext uri="{FF2B5EF4-FFF2-40B4-BE49-F238E27FC236}">
                <a16:creationId xmlns:a16="http://schemas.microsoft.com/office/drawing/2014/main" id="{B91F6B06-125F-4577-A6FA-B7604351154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49257" y="1817913"/>
            <a:ext cx="5180624" cy="3222171"/>
          </a:xfrm>
          <a:prstGeom prst="rect">
            <a:avLst/>
          </a:prstGeom>
          <a:noFill/>
          <a:ln>
            <a:noFill/>
          </a:ln>
        </p:spPr>
      </p:pic>
      <p:sp>
        <p:nvSpPr>
          <p:cNvPr id="4" name="TextBox 3">
            <a:extLst>
              <a:ext uri="{FF2B5EF4-FFF2-40B4-BE49-F238E27FC236}">
                <a16:creationId xmlns:a16="http://schemas.microsoft.com/office/drawing/2014/main" id="{DA1AC1ED-D77A-449D-BABC-77938468B661}"/>
              </a:ext>
            </a:extLst>
          </p:cNvPr>
          <p:cNvSpPr txBox="1"/>
          <p:nvPr/>
        </p:nvSpPr>
        <p:spPr>
          <a:xfrm>
            <a:off x="5608880" y="4051012"/>
            <a:ext cx="8309830" cy="1600438"/>
          </a:xfrm>
          <a:prstGeom prst="rect">
            <a:avLst/>
          </a:prstGeom>
          <a:noFill/>
        </p:spPr>
        <p:txBody>
          <a:bodyPr wrap="square" rtlCol="0">
            <a:spAutoFit/>
          </a:bodyPr>
          <a:lstStyle/>
          <a:p>
            <a:r>
              <a:rPr lang="en-GB" sz="2000" b="1" dirty="0"/>
              <a:t>                                    </a:t>
            </a:r>
          </a:p>
          <a:p>
            <a:endParaRPr lang="en-GB" sz="2000" b="1" dirty="0"/>
          </a:p>
          <a:p>
            <a:endParaRPr lang="en-GB" sz="2000" b="1" dirty="0"/>
          </a:p>
          <a:p>
            <a:endParaRPr lang="en-GB" sz="2000" b="1" dirty="0"/>
          </a:p>
          <a:p>
            <a:r>
              <a:rPr lang="en-GB" b="1" dirty="0"/>
              <a:t> 	</a:t>
            </a:r>
          </a:p>
        </p:txBody>
      </p:sp>
      <p:sp>
        <p:nvSpPr>
          <p:cNvPr id="5" name="TextBox 4">
            <a:extLst>
              <a:ext uri="{FF2B5EF4-FFF2-40B4-BE49-F238E27FC236}">
                <a16:creationId xmlns:a16="http://schemas.microsoft.com/office/drawing/2014/main" id="{447F3DC2-5EC9-4AD8-A93C-C125CEF4CB62}"/>
              </a:ext>
            </a:extLst>
          </p:cNvPr>
          <p:cNvSpPr txBox="1"/>
          <p:nvPr/>
        </p:nvSpPr>
        <p:spPr>
          <a:xfrm>
            <a:off x="22813" y="2644168"/>
            <a:ext cx="1901372" cy="1569660"/>
          </a:xfrm>
          <a:prstGeom prst="rect">
            <a:avLst/>
          </a:prstGeom>
          <a:noFill/>
        </p:spPr>
        <p:txBody>
          <a:bodyPr wrap="square" rtlCol="0">
            <a:spAutoFit/>
          </a:bodyPr>
          <a:lstStyle/>
          <a:p>
            <a:pPr algn="ctr"/>
            <a:r>
              <a:rPr lang="en-GB" sz="2400" dirty="0">
                <a:latin typeface="Franklin Gothic Book" panose="020B0503020102020204" pitchFamily="34" charset="0"/>
              </a:rPr>
              <a:t>Barnett Newman</a:t>
            </a:r>
          </a:p>
          <a:p>
            <a:pPr algn="ctr"/>
            <a:endParaRPr lang="en-GB" sz="2400" dirty="0">
              <a:latin typeface="Franklin Gothic Book" panose="020B0503020102020204" pitchFamily="34" charset="0"/>
            </a:endParaRPr>
          </a:p>
          <a:p>
            <a:pPr algn="ctr"/>
            <a:r>
              <a:rPr lang="en-GB" sz="2400" dirty="0">
                <a:latin typeface="Franklin Gothic Book" panose="020B0503020102020204" pitchFamily="34" charset="0"/>
              </a:rPr>
              <a:t>1967</a:t>
            </a:r>
          </a:p>
        </p:txBody>
      </p:sp>
      <p:sp>
        <p:nvSpPr>
          <p:cNvPr id="6" name="TextBox 5">
            <a:extLst>
              <a:ext uri="{FF2B5EF4-FFF2-40B4-BE49-F238E27FC236}">
                <a16:creationId xmlns:a16="http://schemas.microsoft.com/office/drawing/2014/main" id="{00815441-368F-4505-A122-24A36A5E09EF}"/>
              </a:ext>
            </a:extLst>
          </p:cNvPr>
          <p:cNvSpPr txBox="1"/>
          <p:nvPr/>
        </p:nvSpPr>
        <p:spPr>
          <a:xfrm>
            <a:off x="5710883" y="5267604"/>
            <a:ext cx="5457372" cy="1107996"/>
          </a:xfrm>
          <a:prstGeom prst="rect">
            <a:avLst/>
          </a:prstGeom>
          <a:noFill/>
        </p:spPr>
        <p:txBody>
          <a:bodyPr wrap="square" rtlCol="0">
            <a:spAutoFit/>
          </a:bodyPr>
          <a:lstStyle/>
          <a:p>
            <a:pPr algn="ctr"/>
            <a:r>
              <a:rPr lang="en-GB" sz="2400" dirty="0">
                <a:latin typeface="Franklin Gothic Book" panose="020B0503020102020204" pitchFamily="34" charset="0"/>
              </a:rPr>
              <a:t>Norval </a:t>
            </a:r>
            <a:r>
              <a:rPr lang="en-GB" sz="2400" dirty="0" err="1">
                <a:latin typeface="Franklin Gothic Book" panose="020B0503020102020204" pitchFamily="34" charset="0"/>
              </a:rPr>
              <a:t>Morrisseau</a:t>
            </a:r>
            <a:r>
              <a:rPr lang="en-GB" sz="2400" dirty="0">
                <a:latin typeface="Franklin Gothic Book" panose="020B0503020102020204" pitchFamily="34" charset="0"/>
              </a:rPr>
              <a:t> (Copper Thunderbird)</a:t>
            </a:r>
          </a:p>
          <a:p>
            <a:pPr algn="ctr"/>
            <a:r>
              <a:rPr lang="en-GB" sz="2400" dirty="0">
                <a:latin typeface="Franklin Gothic Book" panose="020B0503020102020204" pitchFamily="34" charset="0"/>
              </a:rPr>
              <a:t>1980 </a:t>
            </a:r>
          </a:p>
          <a:p>
            <a:endParaRPr lang="en-GB" dirty="0"/>
          </a:p>
        </p:txBody>
      </p:sp>
    </p:spTree>
    <p:extLst>
      <p:ext uri="{BB962C8B-B14F-4D97-AF65-F5344CB8AC3E}">
        <p14:creationId xmlns:p14="http://schemas.microsoft.com/office/powerpoint/2010/main" val="410192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7FEB16CC-5F8B-4F90-ADFB-5E3F3C10F11E}"/>
              </a:ext>
            </a:extLst>
          </p:cNvPr>
          <p:cNvSpPr/>
          <p:nvPr/>
        </p:nvSpPr>
        <p:spPr>
          <a:xfrm>
            <a:off x="6404950" y="577390"/>
            <a:ext cx="3733784" cy="120713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rtist and Shaman between Two Worlds">
            <a:extLst>
              <a:ext uri="{FF2B5EF4-FFF2-40B4-BE49-F238E27FC236}">
                <a16:creationId xmlns:a16="http://schemas.microsoft.com/office/drawing/2014/main" id="{B91F6B06-125F-4577-A6FA-B760435115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798" y="1559665"/>
            <a:ext cx="4894594" cy="3044270"/>
          </a:xfrm>
          <a:prstGeom prst="rect">
            <a:avLst/>
          </a:prstGeom>
          <a:noFill/>
          <a:ln>
            <a:noFill/>
          </a:ln>
        </p:spPr>
      </p:pic>
      <p:sp>
        <p:nvSpPr>
          <p:cNvPr id="4" name="TextBox 3">
            <a:extLst>
              <a:ext uri="{FF2B5EF4-FFF2-40B4-BE49-F238E27FC236}">
                <a16:creationId xmlns:a16="http://schemas.microsoft.com/office/drawing/2014/main" id="{DA1AC1ED-D77A-449D-BABC-77938468B661}"/>
              </a:ext>
            </a:extLst>
          </p:cNvPr>
          <p:cNvSpPr txBox="1"/>
          <p:nvPr/>
        </p:nvSpPr>
        <p:spPr>
          <a:xfrm>
            <a:off x="4897680" y="4024087"/>
            <a:ext cx="8309830" cy="1600438"/>
          </a:xfrm>
          <a:prstGeom prst="rect">
            <a:avLst/>
          </a:prstGeom>
          <a:noFill/>
        </p:spPr>
        <p:txBody>
          <a:bodyPr wrap="square" rtlCol="0">
            <a:spAutoFit/>
          </a:bodyPr>
          <a:lstStyle/>
          <a:p>
            <a:r>
              <a:rPr lang="en-GB" sz="2000" b="1" dirty="0"/>
              <a:t>                                    </a:t>
            </a:r>
          </a:p>
          <a:p>
            <a:endParaRPr lang="en-GB" sz="2000" b="1" dirty="0"/>
          </a:p>
          <a:p>
            <a:endParaRPr lang="en-GB" sz="2000" b="1" dirty="0"/>
          </a:p>
          <a:p>
            <a:endParaRPr lang="en-GB" sz="2000" b="1" dirty="0"/>
          </a:p>
          <a:p>
            <a:r>
              <a:rPr lang="en-GB" b="1" dirty="0"/>
              <a:t> 	</a:t>
            </a:r>
          </a:p>
        </p:txBody>
      </p:sp>
      <p:cxnSp>
        <p:nvCxnSpPr>
          <p:cNvPr id="5" name="Straight Arrow Connector 4">
            <a:extLst>
              <a:ext uri="{FF2B5EF4-FFF2-40B4-BE49-F238E27FC236}">
                <a16:creationId xmlns:a16="http://schemas.microsoft.com/office/drawing/2014/main" id="{57958787-6351-4F8A-A235-69EAF24062CC}"/>
              </a:ext>
            </a:extLst>
          </p:cNvPr>
          <p:cNvCxnSpPr>
            <a:cxnSpLocks/>
          </p:cNvCxnSpPr>
          <p:nvPr/>
        </p:nvCxnSpPr>
        <p:spPr>
          <a:xfrm flipH="1">
            <a:off x="6425820" y="1455660"/>
            <a:ext cx="1242093" cy="1569455"/>
          </a:xfrm>
          <a:prstGeom prst="straightConnector1">
            <a:avLst/>
          </a:prstGeom>
          <a:ln w="1016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9C7B8624-9EE8-4730-B0BD-E4136E83A798}"/>
              </a:ext>
            </a:extLst>
          </p:cNvPr>
          <p:cNvCxnSpPr>
            <a:cxnSpLocks/>
          </p:cNvCxnSpPr>
          <p:nvPr/>
        </p:nvCxnSpPr>
        <p:spPr>
          <a:xfrm>
            <a:off x="8852620" y="1398976"/>
            <a:ext cx="1306984" cy="1682824"/>
          </a:xfrm>
          <a:prstGeom prst="straightConnector1">
            <a:avLst/>
          </a:prstGeom>
          <a:ln w="1016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08AEFC1-B3C1-4E7C-9A79-53774F56DA88}"/>
              </a:ext>
            </a:extLst>
          </p:cNvPr>
          <p:cNvSpPr txBox="1"/>
          <p:nvPr/>
        </p:nvSpPr>
        <p:spPr>
          <a:xfrm>
            <a:off x="6788660" y="808849"/>
            <a:ext cx="3733784" cy="646331"/>
          </a:xfrm>
          <a:prstGeom prst="rect">
            <a:avLst/>
          </a:prstGeom>
          <a:noFill/>
        </p:spPr>
        <p:txBody>
          <a:bodyPr wrap="square" rtlCol="0">
            <a:spAutoFit/>
          </a:bodyPr>
          <a:lstStyle/>
          <a:p>
            <a:r>
              <a:rPr lang="en-GB" sz="3600" dirty="0">
                <a:solidFill>
                  <a:schemeClr val="bg1"/>
                </a:solidFill>
                <a:latin typeface="Franklin Gothic Book" panose="020B0503020102020204" pitchFamily="34" charset="0"/>
              </a:rPr>
              <a:t>representation</a:t>
            </a:r>
          </a:p>
        </p:txBody>
      </p:sp>
      <p:sp>
        <p:nvSpPr>
          <p:cNvPr id="12" name="TextBox 11">
            <a:extLst>
              <a:ext uri="{FF2B5EF4-FFF2-40B4-BE49-F238E27FC236}">
                <a16:creationId xmlns:a16="http://schemas.microsoft.com/office/drawing/2014/main" id="{A491DE2B-2528-491C-A34D-FEA1396DFDCF}"/>
              </a:ext>
            </a:extLst>
          </p:cNvPr>
          <p:cNvSpPr txBox="1"/>
          <p:nvPr/>
        </p:nvSpPr>
        <p:spPr>
          <a:xfrm>
            <a:off x="5382534" y="3265107"/>
            <a:ext cx="3012944" cy="3108543"/>
          </a:xfrm>
          <a:prstGeom prst="rect">
            <a:avLst/>
          </a:prstGeom>
          <a:noFill/>
        </p:spPr>
        <p:txBody>
          <a:bodyPr wrap="square" rtlCol="0">
            <a:spAutoFit/>
          </a:bodyPr>
          <a:lstStyle/>
          <a:p>
            <a:r>
              <a:rPr lang="en-GB" sz="2800" dirty="0">
                <a:solidFill>
                  <a:schemeClr val="bg1"/>
                </a:solidFill>
                <a:latin typeface="Franklin Gothic Book" panose="020B0503020102020204" pitchFamily="34" charset="0"/>
              </a:rPr>
              <a:t>figurative</a:t>
            </a:r>
          </a:p>
          <a:p>
            <a:endParaRPr lang="en-GB" sz="2800" dirty="0">
              <a:solidFill>
                <a:schemeClr val="bg1"/>
              </a:solidFill>
              <a:latin typeface="Franklin Gothic Book" panose="020B0503020102020204" pitchFamily="34" charset="0"/>
            </a:endParaRPr>
          </a:p>
          <a:p>
            <a:r>
              <a:rPr lang="en-GB" sz="2800" dirty="0">
                <a:solidFill>
                  <a:schemeClr val="bg1"/>
                </a:solidFill>
                <a:latin typeface="Franklin Gothic Book" panose="020B0503020102020204" pitchFamily="34" charset="0"/>
              </a:rPr>
              <a:t>things we can recognize</a:t>
            </a:r>
          </a:p>
          <a:p>
            <a:endParaRPr lang="en-GB" sz="2800" dirty="0">
              <a:solidFill>
                <a:schemeClr val="bg1"/>
              </a:solidFill>
              <a:latin typeface="Franklin Gothic Book" panose="020B0503020102020204" pitchFamily="34" charset="0"/>
            </a:endParaRPr>
          </a:p>
          <a:p>
            <a:r>
              <a:rPr lang="en-GB" sz="2800" dirty="0">
                <a:solidFill>
                  <a:schemeClr val="bg1"/>
                </a:solidFill>
                <a:latin typeface="Franklin Gothic Book" panose="020B0503020102020204" pitchFamily="34" charset="0"/>
              </a:rPr>
              <a:t>looks like real life, realistic</a:t>
            </a:r>
          </a:p>
        </p:txBody>
      </p:sp>
      <p:sp>
        <p:nvSpPr>
          <p:cNvPr id="13" name="TextBox 12">
            <a:extLst>
              <a:ext uri="{FF2B5EF4-FFF2-40B4-BE49-F238E27FC236}">
                <a16:creationId xmlns:a16="http://schemas.microsoft.com/office/drawing/2014/main" id="{3CDC8E7C-0436-4F03-9F91-C1406FF7BA88}"/>
              </a:ext>
            </a:extLst>
          </p:cNvPr>
          <p:cNvSpPr txBox="1"/>
          <p:nvPr/>
        </p:nvSpPr>
        <p:spPr>
          <a:xfrm>
            <a:off x="9179056" y="3265107"/>
            <a:ext cx="3012944" cy="2677656"/>
          </a:xfrm>
          <a:prstGeom prst="rect">
            <a:avLst/>
          </a:prstGeom>
          <a:noFill/>
          <a:ln>
            <a:noFill/>
          </a:ln>
        </p:spPr>
        <p:txBody>
          <a:bodyPr wrap="square" rtlCol="0">
            <a:spAutoFit/>
          </a:bodyPr>
          <a:lstStyle/>
          <a:p>
            <a:r>
              <a:rPr lang="en-GB" sz="2800" dirty="0">
                <a:ln w="0">
                  <a:noFill/>
                </a:ln>
                <a:solidFill>
                  <a:schemeClr val="bg1"/>
                </a:solidFill>
                <a:latin typeface="Franklin Gothic Book" panose="020B0503020102020204" pitchFamily="34" charset="0"/>
              </a:rPr>
              <a:t>abstract</a:t>
            </a:r>
          </a:p>
          <a:p>
            <a:endParaRPr lang="en-GB" sz="2800" dirty="0">
              <a:ln w="0">
                <a:noFill/>
              </a:ln>
              <a:solidFill>
                <a:schemeClr val="bg1"/>
              </a:solidFill>
              <a:latin typeface="Franklin Gothic Book" panose="020B0503020102020204" pitchFamily="34" charset="0"/>
            </a:endParaRPr>
          </a:p>
          <a:p>
            <a:r>
              <a:rPr lang="en-GB" sz="2800" dirty="0">
                <a:ln w="0">
                  <a:noFill/>
                </a:ln>
                <a:solidFill>
                  <a:schemeClr val="bg1"/>
                </a:solidFill>
                <a:latin typeface="Franklin Gothic Book" panose="020B0503020102020204" pitchFamily="34" charset="0"/>
              </a:rPr>
              <a:t>things we can’t recognize</a:t>
            </a:r>
          </a:p>
          <a:p>
            <a:endParaRPr lang="en-GB" sz="2800" dirty="0">
              <a:ln w="0">
                <a:noFill/>
              </a:ln>
              <a:solidFill>
                <a:schemeClr val="bg1"/>
              </a:solidFill>
              <a:latin typeface="Franklin Gothic Book" panose="020B0503020102020204" pitchFamily="34" charset="0"/>
            </a:endParaRPr>
          </a:p>
          <a:p>
            <a:r>
              <a:rPr lang="en-GB" sz="2800" dirty="0">
                <a:ln w="0">
                  <a:noFill/>
                </a:ln>
                <a:solidFill>
                  <a:schemeClr val="bg1"/>
                </a:solidFill>
                <a:latin typeface="Franklin Gothic Book" panose="020B0503020102020204" pitchFamily="34" charset="0"/>
              </a:rPr>
              <a:t>doesn’t look real</a:t>
            </a:r>
          </a:p>
        </p:txBody>
      </p:sp>
    </p:spTree>
    <p:extLst>
      <p:ext uri="{BB962C8B-B14F-4D97-AF65-F5344CB8AC3E}">
        <p14:creationId xmlns:p14="http://schemas.microsoft.com/office/powerpoint/2010/main" val="159358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6" name="Picture 5" descr="A person looking at a large piece of art&#10;&#10;Description automatically generated with low confidence">
            <a:extLst>
              <a:ext uri="{FF2B5EF4-FFF2-40B4-BE49-F238E27FC236}">
                <a16:creationId xmlns:a16="http://schemas.microsoft.com/office/drawing/2014/main" id="{D75BAC28-A313-47AD-9D49-8065CA76F0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7887" y="0"/>
            <a:ext cx="4589338" cy="6874829"/>
          </a:xfrm>
          <a:prstGeom prst="rect">
            <a:avLst/>
          </a:prstGeom>
        </p:spPr>
      </p:pic>
      <p:sp>
        <p:nvSpPr>
          <p:cNvPr id="2" name="TextBox 1">
            <a:extLst>
              <a:ext uri="{FF2B5EF4-FFF2-40B4-BE49-F238E27FC236}">
                <a16:creationId xmlns:a16="http://schemas.microsoft.com/office/drawing/2014/main" id="{C666C907-603E-4AF6-B512-ECFA36EEC13C}"/>
              </a:ext>
            </a:extLst>
          </p:cNvPr>
          <p:cNvSpPr txBox="1"/>
          <p:nvPr/>
        </p:nvSpPr>
        <p:spPr>
          <a:xfrm>
            <a:off x="1971119" y="3693535"/>
            <a:ext cx="2757944" cy="523220"/>
          </a:xfrm>
          <a:prstGeom prst="rect">
            <a:avLst/>
          </a:prstGeom>
          <a:noFill/>
        </p:spPr>
        <p:txBody>
          <a:bodyPr wrap="square" rtlCol="0">
            <a:spAutoFit/>
          </a:bodyPr>
          <a:lstStyle/>
          <a:p>
            <a:r>
              <a:rPr lang="en-GB" sz="2800" dirty="0">
                <a:latin typeface="Franklin Gothic Book" panose="020B0503020102020204" pitchFamily="34" charset="0"/>
              </a:rPr>
              <a:t>acrylic on canvas</a:t>
            </a:r>
          </a:p>
        </p:txBody>
      </p:sp>
      <p:sp>
        <p:nvSpPr>
          <p:cNvPr id="3" name="TextBox 2">
            <a:extLst>
              <a:ext uri="{FF2B5EF4-FFF2-40B4-BE49-F238E27FC236}">
                <a16:creationId xmlns:a16="http://schemas.microsoft.com/office/drawing/2014/main" id="{D9E59E76-9111-4090-9D89-B8BB6E8820C6}"/>
              </a:ext>
            </a:extLst>
          </p:cNvPr>
          <p:cNvSpPr txBox="1"/>
          <p:nvPr/>
        </p:nvSpPr>
        <p:spPr>
          <a:xfrm>
            <a:off x="2159804" y="4383314"/>
            <a:ext cx="2757944" cy="523220"/>
          </a:xfrm>
          <a:prstGeom prst="rect">
            <a:avLst/>
          </a:prstGeom>
          <a:noFill/>
        </p:spPr>
        <p:txBody>
          <a:bodyPr wrap="square" rtlCol="0">
            <a:spAutoFit/>
          </a:bodyPr>
          <a:lstStyle/>
          <a:p>
            <a:r>
              <a:rPr lang="en-GB" sz="2800" dirty="0">
                <a:latin typeface="Franklin Gothic Book" panose="020B0503020102020204" pitchFamily="34" charset="0"/>
              </a:rPr>
              <a:t>commissioned</a:t>
            </a:r>
          </a:p>
        </p:txBody>
      </p:sp>
      <p:sp>
        <p:nvSpPr>
          <p:cNvPr id="4" name="TextBox 3">
            <a:extLst>
              <a:ext uri="{FF2B5EF4-FFF2-40B4-BE49-F238E27FC236}">
                <a16:creationId xmlns:a16="http://schemas.microsoft.com/office/drawing/2014/main" id="{BA1247E6-7A70-497F-8977-C0971FDE8BB5}"/>
              </a:ext>
            </a:extLst>
          </p:cNvPr>
          <p:cNvSpPr txBox="1"/>
          <p:nvPr/>
        </p:nvSpPr>
        <p:spPr>
          <a:xfrm>
            <a:off x="2496229" y="5058579"/>
            <a:ext cx="2757944" cy="523220"/>
          </a:xfrm>
          <a:prstGeom prst="rect">
            <a:avLst/>
          </a:prstGeom>
          <a:noFill/>
        </p:spPr>
        <p:txBody>
          <a:bodyPr wrap="square" rtlCol="0">
            <a:spAutoFit/>
          </a:bodyPr>
          <a:lstStyle/>
          <a:p>
            <a:r>
              <a:rPr lang="en-GB" sz="2800" dirty="0">
                <a:latin typeface="Franklin Gothic Book" panose="020B0503020102020204" pitchFamily="34" charset="0"/>
              </a:rPr>
              <a:t>Expo ’67</a:t>
            </a:r>
          </a:p>
        </p:txBody>
      </p:sp>
      <p:pic>
        <p:nvPicPr>
          <p:cNvPr id="8" name="Picture 7">
            <a:extLst>
              <a:ext uri="{FF2B5EF4-FFF2-40B4-BE49-F238E27FC236}">
                <a16:creationId xmlns:a16="http://schemas.microsoft.com/office/drawing/2014/main" id="{0F0F9236-132A-48B7-A874-02C4D8EEFB98}"/>
              </a:ext>
            </a:extLst>
          </p:cNvPr>
          <p:cNvPicPr>
            <a:picLocks noChangeAspect="1"/>
          </p:cNvPicPr>
          <p:nvPr/>
        </p:nvPicPr>
        <p:blipFill>
          <a:blip r:embed="rId4"/>
          <a:stretch>
            <a:fillRect/>
          </a:stretch>
        </p:blipFill>
        <p:spPr>
          <a:xfrm>
            <a:off x="661696" y="374523"/>
            <a:ext cx="5042418" cy="2849795"/>
          </a:xfrm>
          <a:prstGeom prst="rect">
            <a:avLst/>
          </a:prstGeom>
        </p:spPr>
      </p:pic>
      <p:sp>
        <p:nvSpPr>
          <p:cNvPr id="7" name="TextBox 6">
            <a:extLst>
              <a:ext uri="{FF2B5EF4-FFF2-40B4-BE49-F238E27FC236}">
                <a16:creationId xmlns:a16="http://schemas.microsoft.com/office/drawing/2014/main" id="{1D018496-E81F-4FDF-890E-78BB86AC1754}"/>
              </a:ext>
            </a:extLst>
          </p:cNvPr>
          <p:cNvSpPr txBox="1"/>
          <p:nvPr/>
        </p:nvSpPr>
        <p:spPr>
          <a:xfrm>
            <a:off x="8095324" y="5996191"/>
            <a:ext cx="2220251" cy="523220"/>
          </a:xfrm>
          <a:prstGeom prst="rect">
            <a:avLst/>
          </a:prstGeom>
          <a:noFill/>
        </p:spPr>
        <p:txBody>
          <a:bodyPr wrap="square" rtlCol="0">
            <a:spAutoFit/>
          </a:bodyPr>
          <a:lstStyle/>
          <a:p>
            <a:r>
              <a:rPr lang="en-GB" sz="2800" b="1" i="1" dirty="0">
                <a:solidFill>
                  <a:schemeClr val="bg1"/>
                </a:solidFill>
                <a:latin typeface="Franklin Gothic Book" panose="020B0503020102020204" pitchFamily="34" charset="0"/>
              </a:rPr>
              <a:t>Voice of Fire</a:t>
            </a:r>
          </a:p>
        </p:txBody>
      </p:sp>
    </p:spTree>
    <p:extLst>
      <p:ext uri="{BB962C8B-B14F-4D97-AF65-F5344CB8AC3E}">
        <p14:creationId xmlns:p14="http://schemas.microsoft.com/office/powerpoint/2010/main" val="194631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1F390CEA-5BAC-4750-BE7F-DC34D0520390}"/>
              </a:ext>
            </a:extLst>
          </p:cNvPr>
          <p:cNvSpPr/>
          <p:nvPr/>
        </p:nvSpPr>
        <p:spPr>
          <a:xfrm>
            <a:off x="4332624" y="2140487"/>
            <a:ext cx="7910286" cy="4397829"/>
          </a:xfrm>
          <a:prstGeom prst="roundRect">
            <a:avLst/>
          </a:prstGeom>
          <a:solidFill>
            <a:srgbClr val="2D50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1A0697DA-117A-4B59-9B5A-6114AC639F25}"/>
              </a:ext>
            </a:extLst>
          </p:cNvPr>
          <p:cNvSpPr/>
          <p:nvPr/>
        </p:nvSpPr>
        <p:spPr>
          <a:xfrm>
            <a:off x="2977085" y="135796"/>
            <a:ext cx="6237829" cy="1089043"/>
          </a:xfrm>
          <a:prstGeom prst="roundRect">
            <a:avLst/>
          </a:prstGeom>
          <a:solidFill>
            <a:srgbClr val="2D50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erson looking at a large piece of art&#10;&#10;Description automatically generated with low confidence">
            <a:extLst>
              <a:ext uri="{FF2B5EF4-FFF2-40B4-BE49-F238E27FC236}">
                <a16:creationId xmlns:a16="http://schemas.microsoft.com/office/drawing/2014/main" id="{2F862C6A-F417-4D4D-B452-69380ADC84F3}"/>
              </a:ext>
            </a:extLst>
          </p:cNvPr>
          <p:cNvPicPr>
            <a:picLocks noChangeAspect="1"/>
          </p:cNvPicPr>
          <p:nvPr/>
        </p:nvPicPr>
        <p:blipFill rotWithShape="1">
          <a:blip r:embed="rId3">
            <a:extLst>
              <a:ext uri="{28A0092B-C50C-407E-A947-70E740481C1C}">
                <a14:useLocalDpi xmlns:a14="http://schemas.microsoft.com/office/drawing/2010/main" val="0"/>
              </a:ext>
            </a:extLst>
          </a:blip>
          <a:srcRect l="7252"/>
          <a:stretch/>
        </p:blipFill>
        <p:spPr>
          <a:xfrm>
            <a:off x="0" y="1645529"/>
            <a:ext cx="3416682" cy="5212471"/>
          </a:xfrm>
          <a:prstGeom prst="rect">
            <a:avLst/>
          </a:prstGeom>
        </p:spPr>
      </p:pic>
      <p:sp>
        <p:nvSpPr>
          <p:cNvPr id="7" name="TextBox 6">
            <a:extLst>
              <a:ext uri="{FF2B5EF4-FFF2-40B4-BE49-F238E27FC236}">
                <a16:creationId xmlns:a16="http://schemas.microsoft.com/office/drawing/2014/main" id="{5D1087FA-5728-4C3C-B260-3C3B9A93528B}"/>
              </a:ext>
            </a:extLst>
          </p:cNvPr>
          <p:cNvSpPr txBox="1"/>
          <p:nvPr/>
        </p:nvSpPr>
        <p:spPr>
          <a:xfrm>
            <a:off x="837274" y="6053341"/>
            <a:ext cx="4079631" cy="523220"/>
          </a:xfrm>
          <a:prstGeom prst="rect">
            <a:avLst/>
          </a:prstGeom>
          <a:noFill/>
        </p:spPr>
        <p:txBody>
          <a:bodyPr wrap="square" rtlCol="0">
            <a:spAutoFit/>
          </a:bodyPr>
          <a:lstStyle/>
          <a:p>
            <a:r>
              <a:rPr lang="en-GB" sz="2800" b="1" i="1" dirty="0">
                <a:solidFill>
                  <a:schemeClr val="bg1"/>
                </a:solidFill>
                <a:latin typeface="Franklin Gothic Book" panose="020B0503020102020204" pitchFamily="34" charset="0"/>
              </a:rPr>
              <a:t>Voice of Fire</a:t>
            </a:r>
          </a:p>
        </p:txBody>
      </p:sp>
      <p:sp>
        <p:nvSpPr>
          <p:cNvPr id="9" name="TextBox 8">
            <a:extLst>
              <a:ext uri="{FF2B5EF4-FFF2-40B4-BE49-F238E27FC236}">
                <a16:creationId xmlns:a16="http://schemas.microsoft.com/office/drawing/2014/main" id="{74F91598-153C-40FA-AF2B-FC337D91E194}"/>
              </a:ext>
            </a:extLst>
          </p:cNvPr>
          <p:cNvSpPr txBox="1"/>
          <p:nvPr/>
        </p:nvSpPr>
        <p:spPr>
          <a:xfrm>
            <a:off x="3699486" y="319684"/>
            <a:ext cx="5515428" cy="615553"/>
          </a:xfrm>
          <a:prstGeom prst="rect">
            <a:avLst/>
          </a:prstGeom>
          <a:noFill/>
        </p:spPr>
        <p:txBody>
          <a:bodyPr wrap="square" rtlCol="0">
            <a:spAutoFit/>
          </a:bodyPr>
          <a:lstStyle/>
          <a:p>
            <a:r>
              <a:rPr lang="en-GB" sz="3400" b="1" spc="90" dirty="0">
                <a:solidFill>
                  <a:schemeClr val="bg1"/>
                </a:solidFill>
                <a:latin typeface="Franklin Gothic Book" panose="020B0503020102020204" pitchFamily="34" charset="0"/>
              </a:rPr>
              <a:t>Abstract Expressionism </a:t>
            </a:r>
          </a:p>
        </p:txBody>
      </p:sp>
      <p:pic>
        <p:nvPicPr>
          <p:cNvPr id="11" name="Picture 10">
            <a:extLst>
              <a:ext uri="{FF2B5EF4-FFF2-40B4-BE49-F238E27FC236}">
                <a16:creationId xmlns:a16="http://schemas.microsoft.com/office/drawing/2014/main" id="{1A470599-286E-4930-8515-E6A8B56DB3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795" y="3197876"/>
            <a:ext cx="3926368" cy="2419624"/>
          </a:xfrm>
          <a:prstGeom prst="rect">
            <a:avLst/>
          </a:prstGeom>
        </p:spPr>
      </p:pic>
      <p:sp>
        <p:nvSpPr>
          <p:cNvPr id="12" name="TextBox 11">
            <a:extLst>
              <a:ext uri="{FF2B5EF4-FFF2-40B4-BE49-F238E27FC236}">
                <a16:creationId xmlns:a16="http://schemas.microsoft.com/office/drawing/2014/main" id="{B221629C-A055-4E0B-AFF8-C8542C046F9D}"/>
              </a:ext>
            </a:extLst>
          </p:cNvPr>
          <p:cNvSpPr txBox="1"/>
          <p:nvPr/>
        </p:nvSpPr>
        <p:spPr>
          <a:xfrm>
            <a:off x="4644794" y="5754742"/>
            <a:ext cx="7285947" cy="461665"/>
          </a:xfrm>
          <a:prstGeom prst="rect">
            <a:avLst/>
          </a:prstGeom>
          <a:noFill/>
        </p:spPr>
        <p:txBody>
          <a:bodyPr wrap="square" rtlCol="0">
            <a:spAutoFit/>
          </a:bodyPr>
          <a:lstStyle/>
          <a:p>
            <a:r>
              <a:rPr lang="en-GB" sz="2400" dirty="0">
                <a:solidFill>
                  <a:schemeClr val="bg1"/>
                </a:solidFill>
                <a:latin typeface="Franklin Gothic Book" panose="020B0503020102020204" pitchFamily="34" charset="0"/>
              </a:rPr>
              <a:t>Jackson Pollock (1949) and Willem de Kooning (1950)</a:t>
            </a:r>
          </a:p>
        </p:txBody>
      </p:sp>
      <p:pic>
        <p:nvPicPr>
          <p:cNvPr id="14" name="Picture 13" descr="A picture containing text, map&#10;&#10;Description automatically generated">
            <a:extLst>
              <a:ext uri="{FF2B5EF4-FFF2-40B4-BE49-F238E27FC236}">
                <a16:creationId xmlns:a16="http://schemas.microsoft.com/office/drawing/2014/main" id="{A8AD754A-7899-4D6E-B795-4D3FBC66CC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71885" y="3151129"/>
            <a:ext cx="3158857" cy="2473235"/>
          </a:xfrm>
          <a:prstGeom prst="rect">
            <a:avLst/>
          </a:prstGeom>
        </p:spPr>
      </p:pic>
      <p:sp>
        <p:nvSpPr>
          <p:cNvPr id="16" name="TextBox 15">
            <a:extLst>
              <a:ext uri="{FF2B5EF4-FFF2-40B4-BE49-F238E27FC236}">
                <a16:creationId xmlns:a16="http://schemas.microsoft.com/office/drawing/2014/main" id="{A22102A8-6520-4854-9A99-DAC01B42C1A4}"/>
              </a:ext>
            </a:extLst>
          </p:cNvPr>
          <p:cNvSpPr txBox="1"/>
          <p:nvPr/>
        </p:nvSpPr>
        <p:spPr>
          <a:xfrm>
            <a:off x="6921150" y="2306581"/>
            <a:ext cx="3300026" cy="523220"/>
          </a:xfrm>
          <a:prstGeom prst="rect">
            <a:avLst/>
          </a:prstGeom>
          <a:noFill/>
        </p:spPr>
        <p:txBody>
          <a:bodyPr wrap="square" rtlCol="0">
            <a:spAutoFit/>
          </a:bodyPr>
          <a:lstStyle/>
          <a:p>
            <a:r>
              <a:rPr lang="en-GB" sz="2800" b="1" spc="70" dirty="0">
                <a:solidFill>
                  <a:schemeClr val="bg1"/>
                </a:solidFill>
                <a:latin typeface="Franklin Gothic Book" panose="020B0503020102020204" pitchFamily="34" charset="0"/>
              </a:rPr>
              <a:t>action painting</a:t>
            </a:r>
            <a:endParaRPr lang="en-GB" b="1" spc="7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288689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 presetClass="entr" presetSubtype="0" fill="hold" nodeType="with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3" name="Picture 12" descr="A person looking at a large piece of art&#10;&#10;Description automatically generated with low confidence">
            <a:extLst>
              <a:ext uri="{FF2B5EF4-FFF2-40B4-BE49-F238E27FC236}">
                <a16:creationId xmlns:a16="http://schemas.microsoft.com/office/drawing/2014/main" id="{D4E84C51-71D8-4795-9194-6F0770054887}"/>
              </a:ext>
            </a:extLst>
          </p:cNvPr>
          <p:cNvPicPr>
            <a:picLocks noChangeAspect="1"/>
          </p:cNvPicPr>
          <p:nvPr/>
        </p:nvPicPr>
        <p:blipFill rotWithShape="1">
          <a:blip r:embed="rId3">
            <a:extLst>
              <a:ext uri="{28A0092B-C50C-407E-A947-70E740481C1C}">
                <a14:useLocalDpi xmlns:a14="http://schemas.microsoft.com/office/drawing/2010/main" val="0"/>
              </a:ext>
            </a:extLst>
          </a:blip>
          <a:srcRect l="7252"/>
          <a:stretch/>
        </p:blipFill>
        <p:spPr>
          <a:xfrm>
            <a:off x="0" y="1650505"/>
            <a:ext cx="3416682" cy="5212471"/>
          </a:xfrm>
          <a:prstGeom prst="rect">
            <a:avLst/>
          </a:prstGeom>
        </p:spPr>
      </p:pic>
      <p:sp>
        <p:nvSpPr>
          <p:cNvPr id="8" name="Rectangle: Rounded Corners 7">
            <a:extLst>
              <a:ext uri="{FF2B5EF4-FFF2-40B4-BE49-F238E27FC236}">
                <a16:creationId xmlns:a16="http://schemas.microsoft.com/office/drawing/2014/main" id="{01F3E7F2-56CB-4E58-8BF2-05FAC4068BCC}"/>
              </a:ext>
            </a:extLst>
          </p:cNvPr>
          <p:cNvSpPr/>
          <p:nvPr/>
        </p:nvSpPr>
        <p:spPr>
          <a:xfrm>
            <a:off x="4327451" y="2155290"/>
            <a:ext cx="7910286" cy="4397829"/>
          </a:xfrm>
          <a:prstGeom prst="roundRect">
            <a:avLst/>
          </a:prstGeom>
          <a:solidFill>
            <a:srgbClr val="2D50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1A0697DA-117A-4B59-9B5A-6114AC639F25}"/>
              </a:ext>
            </a:extLst>
          </p:cNvPr>
          <p:cNvSpPr/>
          <p:nvPr/>
        </p:nvSpPr>
        <p:spPr>
          <a:xfrm>
            <a:off x="2977085" y="135796"/>
            <a:ext cx="6237829" cy="1089043"/>
          </a:xfrm>
          <a:prstGeom prst="roundRect">
            <a:avLst/>
          </a:prstGeom>
          <a:solidFill>
            <a:srgbClr val="2D50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D1087FA-5728-4C3C-B260-3C3B9A93528B}"/>
              </a:ext>
            </a:extLst>
          </p:cNvPr>
          <p:cNvSpPr txBox="1"/>
          <p:nvPr/>
        </p:nvSpPr>
        <p:spPr>
          <a:xfrm>
            <a:off x="123910" y="6029899"/>
            <a:ext cx="4079631" cy="523220"/>
          </a:xfrm>
          <a:prstGeom prst="rect">
            <a:avLst/>
          </a:prstGeom>
          <a:noFill/>
        </p:spPr>
        <p:txBody>
          <a:bodyPr wrap="square" rtlCol="0">
            <a:spAutoFit/>
          </a:bodyPr>
          <a:lstStyle/>
          <a:p>
            <a:r>
              <a:rPr lang="en-GB" sz="2800" b="1" dirty="0">
                <a:solidFill>
                  <a:schemeClr val="bg1"/>
                </a:solidFill>
                <a:latin typeface="Franklin Gothic Book" panose="020B0503020102020204" pitchFamily="34" charset="0"/>
              </a:rPr>
              <a:t>colour field painting</a:t>
            </a:r>
          </a:p>
        </p:txBody>
      </p:sp>
      <p:sp>
        <p:nvSpPr>
          <p:cNvPr id="9" name="TextBox 8">
            <a:extLst>
              <a:ext uri="{FF2B5EF4-FFF2-40B4-BE49-F238E27FC236}">
                <a16:creationId xmlns:a16="http://schemas.microsoft.com/office/drawing/2014/main" id="{74F91598-153C-40FA-AF2B-FC337D91E194}"/>
              </a:ext>
            </a:extLst>
          </p:cNvPr>
          <p:cNvSpPr txBox="1"/>
          <p:nvPr/>
        </p:nvSpPr>
        <p:spPr>
          <a:xfrm>
            <a:off x="3699486" y="319684"/>
            <a:ext cx="5515428" cy="615553"/>
          </a:xfrm>
          <a:prstGeom prst="rect">
            <a:avLst/>
          </a:prstGeom>
          <a:noFill/>
        </p:spPr>
        <p:txBody>
          <a:bodyPr wrap="square" rtlCol="0">
            <a:spAutoFit/>
          </a:bodyPr>
          <a:lstStyle/>
          <a:p>
            <a:r>
              <a:rPr lang="en-GB" sz="3400" b="1" spc="90" dirty="0">
                <a:solidFill>
                  <a:schemeClr val="bg1"/>
                </a:solidFill>
                <a:latin typeface="Franklin Gothic Book" panose="020B0503020102020204" pitchFamily="34" charset="0"/>
              </a:rPr>
              <a:t>Abstract Expressionism </a:t>
            </a:r>
          </a:p>
        </p:txBody>
      </p:sp>
      <p:pic>
        <p:nvPicPr>
          <p:cNvPr id="11" name="Picture 10">
            <a:extLst>
              <a:ext uri="{FF2B5EF4-FFF2-40B4-BE49-F238E27FC236}">
                <a16:creationId xmlns:a16="http://schemas.microsoft.com/office/drawing/2014/main" id="{1A470599-286E-4930-8515-E6A8B56DB3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795" y="3197876"/>
            <a:ext cx="3926368" cy="2419624"/>
          </a:xfrm>
          <a:prstGeom prst="rect">
            <a:avLst/>
          </a:prstGeom>
        </p:spPr>
      </p:pic>
      <p:sp>
        <p:nvSpPr>
          <p:cNvPr id="12" name="TextBox 11">
            <a:extLst>
              <a:ext uri="{FF2B5EF4-FFF2-40B4-BE49-F238E27FC236}">
                <a16:creationId xmlns:a16="http://schemas.microsoft.com/office/drawing/2014/main" id="{B221629C-A055-4E0B-AFF8-C8542C046F9D}"/>
              </a:ext>
            </a:extLst>
          </p:cNvPr>
          <p:cNvSpPr txBox="1"/>
          <p:nvPr/>
        </p:nvSpPr>
        <p:spPr>
          <a:xfrm>
            <a:off x="6019800" y="5722122"/>
            <a:ext cx="4867887" cy="461665"/>
          </a:xfrm>
          <a:prstGeom prst="rect">
            <a:avLst/>
          </a:prstGeom>
          <a:noFill/>
        </p:spPr>
        <p:txBody>
          <a:bodyPr wrap="square" rtlCol="0">
            <a:spAutoFit/>
          </a:bodyPr>
          <a:lstStyle/>
          <a:p>
            <a:endParaRPr lang="en-GB" sz="2400" dirty="0">
              <a:solidFill>
                <a:schemeClr val="bg1"/>
              </a:solidFill>
              <a:latin typeface="Franklin Gothic Book" panose="020B0503020102020204" pitchFamily="34" charset="0"/>
            </a:endParaRPr>
          </a:p>
        </p:txBody>
      </p:sp>
      <p:pic>
        <p:nvPicPr>
          <p:cNvPr id="14" name="Picture 13" descr="A picture containing text, map&#10;&#10;Description automatically generated">
            <a:extLst>
              <a:ext uri="{FF2B5EF4-FFF2-40B4-BE49-F238E27FC236}">
                <a16:creationId xmlns:a16="http://schemas.microsoft.com/office/drawing/2014/main" id="{A8AD754A-7899-4D6E-B795-4D3FBC66CC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71885" y="3151129"/>
            <a:ext cx="3158857" cy="2473235"/>
          </a:xfrm>
          <a:prstGeom prst="rect">
            <a:avLst/>
          </a:prstGeom>
        </p:spPr>
      </p:pic>
      <p:sp>
        <p:nvSpPr>
          <p:cNvPr id="16" name="TextBox 15">
            <a:extLst>
              <a:ext uri="{FF2B5EF4-FFF2-40B4-BE49-F238E27FC236}">
                <a16:creationId xmlns:a16="http://schemas.microsoft.com/office/drawing/2014/main" id="{A22102A8-6520-4854-9A99-DAC01B42C1A4}"/>
              </a:ext>
            </a:extLst>
          </p:cNvPr>
          <p:cNvSpPr txBox="1"/>
          <p:nvPr/>
        </p:nvSpPr>
        <p:spPr>
          <a:xfrm>
            <a:off x="6921150" y="2306581"/>
            <a:ext cx="3300026" cy="523220"/>
          </a:xfrm>
          <a:prstGeom prst="rect">
            <a:avLst/>
          </a:prstGeom>
          <a:noFill/>
        </p:spPr>
        <p:txBody>
          <a:bodyPr wrap="square" rtlCol="0">
            <a:spAutoFit/>
          </a:bodyPr>
          <a:lstStyle/>
          <a:p>
            <a:r>
              <a:rPr lang="en-GB" sz="2800" b="1" spc="70" dirty="0">
                <a:solidFill>
                  <a:schemeClr val="bg1"/>
                </a:solidFill>
                <a:latin typeface="Franklin Gothic Book" panose="020B0503020102020204" pitchFamily="34" charset="0"/>
              </a:rPr>
              <a:t>action painting</a:t>
            </a:r>
            <a:endParaRPr lang="en-GB" b="1" spc="70" dirty="0">
              <a:solidFill>
                <a:schemeClr val="bg1"/>
              </a:solidFill>
              <a:latin typeface="Franklin Gothic Book" panose="020B0503020102020204" pitchFamily="34" charset="0"/>
            </a:endParaRPr>
          </a:p>
        </p:txBody>
      </p:sp>
      <p:cxnSp>
        <p:nvCxnSpPr>
          <p:cNvPr id="15" name="Straight Arrow Connector 14">
            <a:extLst>
              <a:ext uri="{FF2B5EF4-FFF2-40B4-BE49-F238E27FC236}">
                <a16:creationId xmlns:a16="http://schemas.microsoft.com/office/drawing/2014/main" id="{7CB82EEC-5812-44B5-B26A-FAAC83BA704E}"/>
              </a:ext>
            </a:extLst>
          </p:cNvPr>
          <p:cNvCxnSpPr>
            <a:cxnSpLocks/>
          </p:cNvCxnSpPr>
          <p:nvPr/>
        </p:nvCxnSpPr>
        <p:spPr>
          <a:xfrm flipH="1">
            <a:off x="2174589" y="319684"/>
            <a:ext cx="1242093" cy="1569455"/>
          </a:xfrm>
          <a:prstGeom prst="straightConnector1">
            <a:avLst/>
          </a:prstGeom>
          <a:ln w="101600">
            <a:solidFill>
              <a:srgbClr val="2D508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8E4460A-F4E0-4B7E-88BF-FEE9D270B09E}"/>
              </a:ext>
            </a:extLst>
          </p:cNvPr>
          <p:cNvCxnSpPr>
            <a:cxnSpLocks/>
          </p:cNvCxnSpPr>
          <p:nvPr/>
        </p:nvCxnSpPr>
        <p:spPr>
          <a:xfrm>
            <a:off x="8081922" y="970186"/>
            <a:ext cx="689963" cy="894085"/>
          </a:xfrm>
          <a:prstGeom prst="straightConnector1">
            <a:avLst/>
          </a:prstGeom>
          <a:ln w="101600">
            <a:solidFill>
              <a:srgbClr val="2D508F"/>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5362738-20F3-492F-BFD4-9FAEC3DE1266}"/>
              </a:ext>
            </a:extLst>
          </p:cNvPr>
          <p:cNvSpPr txBox="1"/>
          <p:nvPr/>
        </p:nvSpPr>
        <p:spPr>
          <a:xfrm>
            <a:off x="4644794" y="5754742"/>
            <a:ext cx="7285947" cy="461665"/>
          </a:xfrm>
          <a:prstGeom prst="rect">
            <a:avLst/>
          </a:prstGeom>
          <a:noFill/>
        </p:spPr>
        <p:txBody>
          <a:bodyPr wrap="square" rtlCol="0">
            <a:spAutoFit/>
          </a:bodyPr>
          <a:lstStyle/>
          <a:p>
            <a:r>
              <a:rPr lang="en-GB" sz="2400" dirty="0">
                <a:solidFill>
                  <a:schemeClr val="bg1"/>
                </a:solidFill>
                <a:latin typeface="Franklin Gothic Book" panose="020B0503020102020204" pitchFamily="34" charset="0"/>
              </a:rPr>
              <a:t>Jackson Pollock (1949) and Willem de Kooning (1950)</a:t>
            </a:r>
          </a:p>
        </p:txBody>
      </p:sp>
    </p:spTree>
    <p:extLst>
      <p:ext uri="{BB962C8B-B14F-4D97-AF65-F5344CB8AC3E}">
        <p14:creationId xmlns:p14="http://schemas.microsoft.com/office/powerpoint/2010/main" val="105984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4" name="Picture 3" descr="A picture containing floor, indoor, wall, red&#10;&#10;Description automatically generated">
            <a:extLst>
              <a:ext uri="{FF2B5EF4-FFF2-40B4-BE49-F238E27FC236}">
                <a16:creationId xmlns:a16="http://schemas.microsoft.com/office/drawing/2014/main" id="{3DF64CDD-6599-4096-B9BD-9D641DFF9EA1}"/>
              </a:ext>
            </a:extLst>
          </p:cNvPr>
          <p:cNvPicPr>
            <a:picLocks noChangeAspect="1"/>
          </p:cNvPicPr>
          <p:nvPr/>
        </p:nvPicPr>
        <p:blipFill rotWithShape="1">
          <a:blip r:embed="rId3">
            <a:extLst>
              <a:ext uri="{28A0092B-C50C-407E-A947-70E740481C1C}">
                <a14:useLocalDpi xmlns:a14="http://schemas.microsoft.com/office/drawing/2010/main" val="0"/>
              </a:ext>
            </a:extLst>
          </a:blip>
          <a:srcRect t="19077" b="16923"/>
          <a:stretch/>
        </p:blipFill>
        <p:spPr>
          <a:xfrm>
            <a:off x="4354285" y="1712687"/>
            <a:ext cx="7402285" cy="4674700"/>
          </a:xfrm>
          <a:prstGeom prst="rect">
            <a:avLst/>
          </a:prstGeom>
        </p:spPr>
      </p:pic>
      <p:sp>
        <p:nvSpPr>
          <p:cNvPr id="6" name="TextBox 5">
            <a:extLst>
              <a:ext uri="{FF2B5EF4-FFF2-40B4-BE49-F238E27FC236}">
                <a16:creationId xmlns:a16="http://schemas.microsoft.com/office/drawing/2014/main" id="{3053E6C4-8AE7-4C15-A9D5-B47A4BA461B8}"/>
              </a:ext>
            </a:extLst>
          </p:cNvPr>
          <p:cNvSpPr txBox="1"/>
          <p:nvPr/>
        </p:nvSpPr>
        <p:spPr>
          <a:xfrm>
            <a:off x="7175824" y="278484"/>
            <a:ext cx="2475913" cy="1107996"/>
          </a:xfrm>
          <a:prstGeom prst="rect">
            <a:avLst/>
          </a:prstGeom>
          <a:noFill/>
        </p:spPr>
        <p:txBody>
          <a:bodyPr wrap="square" rtlCol="0">
            <a:spAutoFit/>
          </a:bodyPr>
          <a:lstStyle/>
          <a:p>
            <a:r>
              <a:rPr lang="en-GB" sz="6600" b="1" i="1" dirty="0">
                <a:solidFill>
                  <a:srgbClr val="2D508F"/>
                </a:solidFill>
                <a:latin typeface="Franklin Gothic Book" panose="020B0503020102020204" pitchFamily="34" charset="0"/>
              </a:rPr>
              <a:t>zip</a:t>
            </a:r>
          </a:p>
        </p:txBody>
      </p:sp>
      <p:pic>
        <p:nvPicPr>
          <p:cNvPr id="7" name="Picture 6" descr="A person looking at a large piece of art&#10;&#10;Description automatically generated with low confidence">
            <a:extLst>
              <a:ext uri="{FF2B5EF4-FFF2-40B4-BE49-F238E27FC236}">
                <a16:creationId xmlns:a16="http://schemas.microsoft.com/office/drawing/2014/main" id="{BA811708-E1F2-4FA3-8631-4FC0D9F1AB75}"/>
              </a:ext>
            </a:extLst>
          </p:cNvPr>
          <p:cNvPicPr>
            <a:picLocks noChangeAspect="1"/>
          </p:cNvPicPr>
          <p:nvPr/>
        </p:nvPicPr>
        <p:blipFill rotWithShape="1">
          <a:blip r:embed="rId4">
            <a:extLst>
              <a:ext uri="{28A0092B-C50C-407E-A947-70E740481C1C}">
                <a14:useLocalDpi xmlns:a14="http://schemas.microsoft.com/office/drawing/2010/main" val="0"/>
              </a:ext>
            </a:extLst>
          </a:blip>
          <a:srcRect l="7252"/>
          <a:stretch/>
        </p:blipFill>
        <p:spPr>
          <a:xfrm>
            <a:off x="0" y="1645529"/>
            <a:ext cx="3416682" cy="5212471"/>
          </a:xfrm>
          <a:prstGeom prst="rect">
            <a:avLst/>
          </a:prstGeom>
        </p:spPr>
      </p:pic>
    </p:spTree>
    <p:extLst>
      <p:ext uri="{BB962C8B-B14F-4D97-AF65-F5344CB8AC3E}">
        <p14:creationId xmlns:p14="http://schemas.microsoft.com/office/powerpoint/2010/main" val="186138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6" name="Picture 5" descr="A person looking at a large piece of art&#10;&#10;Description automatically generated with low confidence">
            <a:extLst>
              <a:ext uri="{FF2B5EF4-FFF2-40B4-BE49-F238E27FC236}">
                <a16:creationId xmlns:a16="http://schemas.microsoft.com/office/drawing/2014/main" id="{D75BAC28-A313-47AD-9D49-8065CA76F0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4090" y="-16829"/>
            <a:ext cx="4589338" cy="6874829"/>
          </a:xfrm>
          <a:prstGeom prst="rect">
            <a:avLst/>
          </a:prstGeom>
        </p:spPr>
      </p:pic>
      <p:sp>
        <p:nvSpPr>
          <p:cNvPr id="2" name="TextBox 1">
            <a:extLst>
              <a:ext uri="{FF2B5EF4-FFF2-40B4-BE49-F238E27FC236}">
                <a16:creationId xmlns:a16="http://schemas.microsoft.com/office/drawing/2014/main" id="{D6957993-E4AE-4142-9D5D-0DACD242FC39}"/>
              </a:ext>
            </a:extLst>
          </p:cNvPr>
          <p:cNvSpPr txBox="1"/>
          <p:nvPr/>
        </p:nvSpPr>
        <p:spPr>
          <a:xfrm>
            <a:off x="899887" y="3429000"/>
            <a:ext cx="4589338" cy="2246769"/>
          </a:xfrm>
          <a:prstGeom prst="rect">
            <a:avLst/>
          </a:prstGeom>
          <a:noFill/>
        </p:spPr>
        <p:txBody>
          <a:bodyPr wrap="square" rtlCol="0">
            <a:spAutoFit/>
          </a:bodyPr>
          <a:lstStyle/>
          <a:p>
            <a:pPr algn="ctr"/>
            <a:r>
              <a:rPr lang="en-GB" sz="2800" dirty="0">
                <a:latin typeface="Franklin Gothic Book" panose="020B0503020102020204" pitchFamily="34" charset="0"/>
              </a:rPr>
              <a:t>Barnett Newman</a:t>
            </a:r>
          </a:p>
          <a:p>
            <a:pPr algn="ctr"/>
            <a:r>
              <a:rPr lang="en-GB" sz="2800" dirty="0">
                <a:latin typeface="Franklin Gothic Book" panose="020B0503020102020204" pitchFamily="34" charset="0"/>
              </a:rPr>
              <a:t>1967</a:t>
            </a:r>
          </a:p>
          <a:p>
            <a:pPr algn="ctr"/>
            <a:r>
              <a:rPr lang="en-GB" sz="2800" dirty="0">
                <a:latin typeface="Franklin Gothic Book" panose="020B0503020102020204" pitchFamily="34" charset="0"/>
              </a:rPr>
              <a:t>New York City</a:t>
            </a:r>
          </a:p>
          <a:p>
            <a:pPr algn="ctr"/>
            <a:r>
              <a:rPr lang="en-GB" sz="2800" dirty="0">
                <a:latin typeface="Franklin Gothic Book" panose="020B0503020102020204" pitchFamily="34" charset="0"/>
              </a:rPr>
              <a:t>Montreal</a:t>
            </a:r>
          </a:p>
          <a:p>
            <a:pPr algn="ctr"/>
            <a:r>
              <a:rPr lang="en-GB" sz="2800" dirty="0">
                <a:latin typeface="Franklin Gothic Book" panose="020B0503020102020204" pitchFamily="34" charset="0"/>
              </a:rPr>
              <a:t>Vietnam War (1955-1975)</a:t>
            </a:r>
          </a:p>
        </p:txBody>
      </p:sp>
      <p:pic>
        <p:nvPicPr>
          <p:cNvPr id="4" name="Picture 3">
            <a:extLst>
              <a:ext uri="{FF2B5EF4-FFF2-40B4-BE49-F238E27FC236}">
                <a16:creationId xmlns:a16="http://schemas.microsoft.com/office/drawing/2014/main" id="{60591C2D-EA40-4897-9402-ADD0DB8B6362}"/>
              </a:ext>
            </a:extLst>
          </p:cNvPr>
          <p:cNvPicPr>
            <a:picLocks noChangeAspect="1"/>
          </p:cNvPicPr>
          <p:nvPr/>
        </p:nvPicPr>
        <p:blipFill>
          <a:blip r:embed="rId4"/>
          <a:stretch>
            <a:fillRect/>
          </a:stretch>
        </p:blipFill>
        <p:spPr>
          <a:xfrm>
            <a:off x="767482" y="211751"/>
            <a:ext cx="5110804" cy="2888444"/>
          </a:xfrm>
          <a:prstGeom prst="rect">
            <a:avLst/>
          </a:prstGeom>
        </p:spPr>
      </p:pic>
      <p:sp>
        <p:nvSpPr>
          <p:cNvPr id="5" name="TextBox 4">
            <a:extLst>
              <a:ext uri="{FF2B5EF4-FFF2-40B4-BE49-F238E27FC236}">
                <a16:creationId xmlns:a16="http://schemas.microsoft.com/office/drawing/2014/main" id="{8D7498BF-D932-4309-AE17-F5A1517C4DCC}"/>
              </a:ext>
            </a:extLst>
          </p:cNvPr>
          <p:cNvSpPr txBox="1"/>
          <p:nvPr/>
        </p:nvSpPr>
        <p:spPr>
          <a:xfrm>
            <a:off x="8095325" y="6053341"/>
            <a:ext cx="2091664" cy="523220"/>
          </a:xfrm>
          <a:prstGeom prst="rect">
            <a:avLst/>
          </a:prstGeom>
          <a:noFill/>
        </p:spPr>
        <p:txBody>
          <a:bodyPr wrap="square" rtlCol="0">
            <a:spAutoFit/>
          </a:bodyPr>
          <a:lstStyle/>
          <a:p>
            <a:r>
              <a:rPr lang="en-GB" sz="2800" b="1" i="1" dirty="0">
                <a:solidFill>
                  <a:schemeClr val="bg1"/>
                </a:solidFill>
                <a:latin typeface="Franklin Gothic Book" panose="020B0503020102020204" pitchFamily="34" charset="0"/>
              </a:rPr>
              <a:t>Voice of Fire</a:t>
            </a:r>
          </a:p>
        </p:txBody>
      </p:sp>
    </p:spTree>
    <p:extLst>
      <p:ext uri="{BB962C8B-B14F-4D97-AF65-F5344CB8AC3E}">
        <p14:creationId xmlns:p14="http://schemas.microsoft.com/office/powerpoint/2010/main" val="1898386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19EBFFB-51F6-47ED-81B5-91FDEDC936F1}"/>
              </a:ext>
            </a:extLst>
          </p:cNvPr>
          <p:cNvSpPr/>
          <p:nvPr/>
        </p:nvSpPr>
        <p:spPr>
          <a:xfrm>
            <a:off x="3032519" y="174730"/>
            <a:ext cx="8244114" cy="65085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AD46311F-3205-4043-9F8E-FB323B9F6A1E}"/>
              </a:ext>
            </a:extLst>
          </p:cNvPr>
          <p:cNvSpPr txBox="1"/>
          <p:nvPr/>
        </p:nvSpPr>
        <p:spPr>
          <a:xfrm>
            <a:off x="3984313" y="401941"/>
            <a:ext cx="6694406" cy="6063198"/>
          </a:xfrm>
          <a:prstGeom prst="rect">
            <a:avLst/>
          </a:prstGeom>
          <a:noFill/>
        </p:spPr>
        <p:txBody>
          <a:bodyPr wrap="square" rtlCol="0">
            <a:spAutoFit/>
          </a:bodyPr>
          <a:lstStyle/>
          <a:p>
            <a:endParaRPr lang="en-GB" sz="2400" dirty="0">
              <a:solidFill>
                <a:schemeClr val="bg1"/>
              </a:solidFill>
              <a:latin typeface="Franklin Gothic Book" panose="020B0503020102020204" pitchFamily="34" charset="0"/>
            </a:endParaRPr>
          </a:p>
          <a:p>
            <a:r>
              <a:rPr lang="en-GB" sz="3200" dirty="0">
                <a:solidFill>
                  <a:schemeClr val="bg1"/>
                </a:solidFill>
                <a:latin typeface="Franklin Gothic Book" panose="020B0503020102020204" pitchFamily="34" charset="0"/>
              </a:rPr>
              <a:t>representation</a:t>
            </a:r>
          </a:p>
          <a:p>
            <a:endParaRPr lang="en-GB" sz="3200" dirty="0">
              <a:solidFill>
                <a:schemeClr val="bg1"/>
              </a:solidFill>
              <a:latin typeface="Franklin Gothic Book" panose="020B0503020102020204" pitchFamily="34" charset="0"/>
            </a:endParaRPr>
          </a:p>
          <a:p>
            <a:r>
              <a:rPr lang="en-GB" sz="3200" dirty="0">
                <a:solidFill>
                  <a:schemeClr val="bg1"/>
                </a:solidFill>
                <a:latin typeface="Franklin Gothic Book" panose="020B0503020102020204" pitchFamily="34" charset="0"/>
              </a:rPr>
              <a:t>abstract, abstraction</a:t>
            </a:r>
          </a:p>
          <a:p>
            <a:endParaRPr lang="en-GB" sz="3200" dirty="0">
              <a:solidFill>
                <a:schemeClr val="bg1"/>
              </a:solidFill>
              <a:latin typeface="Franklin Gothic Book" panose="020B0503020102020204" pitchFamily="34" charset="0"/>
            </a:endParaRPr>
          </a:p>
          <a:p>
            <a:r>
              <a:rPr lang="en-GB" sz="3200" dirty="0">
                <a:solidFill>
                  <a:schemeClr val="bg1"/>
                </a:solidFill>
                <a:latin typeface="Franklin Gothic Book" panose="020B0503020102020204" pitchFamily="34" charset="0"/>
              </a:rPr>
              <a:t>figurative</a:t>
            </a:r>
          </a:p>
          <a:p>
            <a:endParaRPr lang="en-GB" sz="3200" dirty="0">
              <a:solidFill>
                <a:schemeClr val="bg1"/>
              </a:solidFill>
              <a:latin typeface="Franklin Gothic Book" panose="020B0503020102020204" pitchFamily="34" charset="0"/>
            </a:endParaRPr>
          </a:p>
          <a:p>
            <a:r>
              <a:rPr lang="en-GB" sz="3200" dirty="0">
                <a:solidFill>
                  <a:schemeClr val="bg1"/>
                </a:solidFill>
                <a:latin typeface="Franklin Gothic Book" panose="020B0503020102020204" pitchFamily="34" charset="0"/>
              </a:rPr>
              <a:t>visual analysis (form, context)</a:t>
            </a:r>
          </a:p>
          <a:p>
            <a:endParaRPr lang="en-GB" sz="3200" dirty="0">
              <a:solidFill>
                <a:schemeClr val="bg1"/>
              </a:solidFill>
              <a:latin typeface="Franklin Gothic Book" panose="020B0503020102020204" pitchFamily="34" charset="0"/>
            </a:endParaRPr>
          </a:p>
          <a:p>
            <a:r>
              <a:rPr lang="en-GB" sz="3200" dirty="0">
                <a:solidFill>
                  <a:schemeClr val="bg1"/>
                </a:solidFill>
                <a:latin typeface="Franklin Gothic Book" panose="020B0503020102020204" pitchFamily="34" charset="0"/>
              </a:rPr>
              <a:t>Abstract Expressionism </a:t>
            </a:r>
          </a:p>
          <a:p>
            <a:r>
              <a:rPr lang="en-GB" sz="3200" dirty="0">
                <a:solidFill>
                  <a:schemeClr val="bg1"/>
                </a:solidFill>
                <a:latin typeface="Franklin Gothic Book" panose="020B0503020102020204" pitchFamily="34" charset="0"/>
              </a:rPr>
              <a:t>(action painting, colour field painting)</a:t>
            </a:r>
          </a:p>
          <a:p>
            <a:endParaRPr lang="en-GB" sz="3200" dirty="0">
              <a:latin typeface="Franklin Gothic Book" panose="020B0503020102020204" pitchFamily="34" charset="0"/>
            </a:endParaRPr>
          </a:p>
          <a:p>
            <a:endParaRPr lang="en-GB" sz="1200" dirty="0"/>
          </a:p>
        </p:txBody>
      </p:sp>
      <p:sp>
        <p:nvSpPr>
          <p:cNvPr id="5" name="TextBox 4">
            <a:extLst>
              <a:ext uri="{FF2B5EF4-FFF2-40B4-BE49-F238E27FC236}">
                <a16:creationId xmlns:a16="http://schemas.microsoft.com/office/drawing/2014/main" id="{935A0B65-6B02-4941-9FD3-3F856FC12EBF}"/>
              </a:ext>
            </a:extLst>
          </p:cNvPr>
          <p:cNvSpPr txBox="1"/>
          <p:nvPr/>
        </p:nvSpPr>
        <p:spPr>
          <a:xfrm>
            <a:off x="3734976" y="3996765"/>
            <a:ext cx="6839201" cy="738664"/>
          </a:xfrm>
          <a:prstGeom prst="rect">
            <a:avLst/>
          </a:prstGeom>
          <a:noFill/>
        </p:spPr>
        <p:txBody>
          <a:bodyPr wrap="square" rtlCol="0">
            <a:spAutoFit/>
          </a:bodyPr>
          <a:lstStyle/>
          <a:p>
            <a:r>
              <a:rPr lang="en-GB" sz="2400" b="1" dirty="0"/>
              <a:t>                                     </a:t>
            </a:r>
            <a:endParaRPr lang="en-GB" sz="2000" b="1" dirty="0"/>
          </a:p>
          <a:p>
            <a:r>
              <a:rPr lang="en-GB" b="1" dirty="0">
                <a:solidFill>
                  <a:srgbClr val="00B0F0"/>
                </a:solidFill>
              </a:rPr>
              <a:t>	</a:t>
            </a:r>
          </a:p>
        </p:txBody>
      </p:sp>
      <p:sp>
        <p:nvSpPr>
          <p:cNvPr id="7" name="TextBox 6">
            <a:extLst>
              <a:ext uri="{FF2B5EF4-FFF2-40B4-BE49-F238E27FC236}">
                <a16:creationId xmlns:a16="http://schemas.microsoft.com/office/drawing/2014/main" id="{549FB7A8-8DD5-4B63-BEEF-D3C810960719}"/>
              </a:ext>
            </a:extLst>
          </p:cNvPr>
          <p:cNvSpPr txBox="1"/>
          <p:nvPr/>
        </p:nvSpPr>
        <p:spPr>
          <a:xfrm>
            <a:off x="524374" y="2427105"/>
            <a:ext cx="2223514" cy="1569660"/>
          </a:xfrm>
          <a:prstGeom prst="rect">
            <a:avLst/>
          </a:prstGeom>
          <a:noFill/>
        </p:spPr>
        <p:txBody>
          <a:bodyPr wrap="square" rtlCol="0">
            <a:spAutoFit/>
          </a:bodyPr>
          <a:lstStyle/>
          <a:p>
            <a:r>
              <a:rPr lang="en-GB" sz="4800" dirty="0">
                <a:solidFill>
                  <a:schemeClr val="bg1"/>
                </a:solidFill>
                <a:latin typeface="Franklin Gothic Book" panose="020B0503020102020204" pitchFamily="34" charset="0"/>
              </a:rPr>
              <a:t>Key Terms</a:t>
            </a:r>
          </a:p>
        </p:txBody>
      </p:sp>
    </p:spTree>
    <p:extLst>
      <p:ext uri="{BB962C8B-B14F-4D97-AF65-F5344CB8AC3E}">
        <p14:creationId xmlns:p14="http://schemas.microsoft.com/office/powerpoint/2010/main" val="1737292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animEffect transition="in" filter="fade">
                                      <p:cBhvr>
                                        <p:cTn id="3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C5D3F4-7359-41C6-B992-856DD98F52A6}"/>
              </a:ext>
            </a:extLst>
          </p:cNvPr>
          <p:cNvSpPr txBox="1"/>
          <p:nvPr/>
        </p:nvSpPr>
        <p:spPr>
          <a:xfrm>
            <a:off x="2290916" y="2035278"/>
            <a:ext cx="6715433" cy="646331"/>
          </a:xfrm>
          <a:prstGeom prst="rect">
            <a:avLst/>
          </a:prstGeom>
          <a:noFill/>
        </p:spPr>
        <p:txBody>
          <a:bodyPr wrap="square" rtlCol="0">
            <a:spAutoFit/>
          </a:bodyPr>
          <a:lstStyle/>
          <a:p>
            <a:endParaRPr lang="en-GB" dirty="0"/>
          </a:p>
          <a:p>
            <a:endParaRPr lang="en-GB" dirty="0"/>
          </a:p>
        </p:txBody>
      </p:sp>
      <p:pic>
        <p:nvPicPr>
          <p:cNvPr id="4" name="Picture 3" descr="Artist and Shaman between Two Worlds">
            <a:extLst>
              <a:ext uri="{FF2B5EF4-FFF2-40B4-BE49-F238E27FC236}">
                <a16:creationId xmlns:a16="http://schemas.microsoft.com/office/drawing/2014/main" id="{1739F818-CC12-4205-9F69-68A8B7F811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36457" y="1120666"/>
            <a:ext cx="7155543" cy="4450504"/>
          </a:xfrm>
          <a:prstGeom prst="rect">
            <a:avLst/>
          </a:prstGeom>
          <a:noFill/>
          <a:ln>
            <a:noFill/>
          </a:ln>
        </p:spPr>
      </p:pic>
      <p:sp>
        <p:nvSpPr>
          <p:cNvPr id="6" name="TextBox 5">
            <a:extLst>
              <a:ext uri="{FF2B5EF4-FFF2-40B4-BE49-F238E27FC236}">
                <a16:creationId xmlns:a16="http://schemas.microsoft.com/office/drawing/2014/main" id="{9A655DF6-101E-42D0-BC52-6C650084370C}"/>
              </a:ext>
            </a:extLst>
          </p:cNvPr>
          <p:cNvSpPr txBox="1"/>
          <p:nvPr/>
        </p:nvSpPr>
        <p:spPr>
          <a:xfrm>
            <a:off x="6263228" y="1286830"/>
            <a:ext cx="5530709" cy="1107996"/>
          </a:xfrm>
          <a:prstGeom prst="rect">
            <a:avLst/>
          </a:prstGeom>
          <a:noFill/>
        </p:spPr>
        <p:txBody>
          <a:bodyPr wrap="square" rtlCol="0">
            <a:spAutoFit/>
          </a:bodyPr>
          <a:lstStyle/>
          <a:p>
            <a:r>
              <a:rPr lang="en-GB" sz="2400" b="1" dirty="0"/>
              <a:t>                          </a:t>
            </a:r>
          </a:p>
          <a:p>
            <a:endParaRPr lang="en-GB" sz="2400" b="1" dirty="0"/>
          </a:p>
          <a:p>
            <a:endParaRPr lang="en-GB" b="1" dirty="0"/>
          </a:p>
        </p:txBody>
      </p:sp>
      <p:sp>
        <p:nvSpPr>
          <p:cNvPr id="3" name="TextBox 2">
            <a:extLst>
              <a:ext uri="{FF2B5EF4-FFF2-40B4-BE49-F238E27FC236}">
                <a16:creationId xmlns:a16="http://schemas.microsoft.com/office/drawing/2014/main" id="{E088FEAB-93BB-4B94-A91C-89C810512096}"/>
              </a:ext>
            </a:extLst>
          </p:cNvPr>
          <p:cNvSpPr txBox="1"/>
          <p:nvPr/>
        </p:nvSpPr>
        <p:spPr>
          <a:xfrm>
            <a:off x="2216003" y="3658563"/>
            <a:ext cx="1959429" cy="646331"/>
          </a:xfrm>
          <a:prstGeom prst="rect">
            <a:avLst/>
          </a:prstGeom>
          <a:noFill/>
        </p:spPr>
        <p:txBody>
          <a:bodyPr wrap="square" rtlCol="0">
            <a:spAutoFit/>
          </a:bodyPr>
          <a:lstStyle/>
          <a:p>
            <a:r>
              <a:rPr lang="en-GB" sz="3600" dirty="0">
                <a:latin typeface="Franklin Gothic Book" panose="020B0503020102020204" pitchFamily="34" charset="0"/>
              </a:rPr>
              <a:t>scale</a:t>
            </a:r>
          </a:p>
        </p:txBody>
      </p:sp>
      <p:pic>
        <p:nvPicPr>
          <p:cNvPr id="8" name="Picture 7">
            <a:extLst>
              <a:ext uri="{FF2B5EF4-FFF2-40B4-BE49-F238E27FC236}">
                <a16:creationId xmlns:a16="http://schemas.microsoft.com/office/drawing/2014/main" id="{70DCB940-3E44-453C-9A7A-96F543434ECD}"/>
              </a:ext>
            </a:extLst>
          </p:cNvPr>
          <p:cNvPicPr>
            <a:picLocks noChangeAspect="1"/>
          </p:cNvPicPr>
          <p:nvPr/>
        </p:nvPicPr>
        <p:blipFill>
          <a:blip r:embed="rId4"/>
          <a:stretch>
            <a:fillRect/>
          </a:stretch>
        </p:blipFill>
        <p:spPr>
          <a:xfrm>
            <a:off x="266728" y="348342"/>
            <a:ext cx="4538935" cy="2565245"/>
          </a:xfrm>
          <a:prstGeom prst="rect">
            <a:avLst/>
          </a:prstGeom>
        </p:spPr>
      </p:pic>
    </p:spTree>
    <p:extLst>
      <p:ext uri="{BB962C8B-B14F-4D97-AF65-F5344CB8AC3E}">
        <p14:creationId xmlns:p14="http://schemas.microsoft.com/office/powerpoint/2010/main" val="344626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Picture 2" descr="Artist and Shaman between Two Worlds">
            <a:extLst>
              <a:ext uri="{FF2B5EF4-FFF2-40B4-BE49-F238E27FC236}">
                <a16:creationId xmlns:a16="http://schemas.microsoft.com/office/drawing/2014/main" id="{35D26F34-86F0-40BB-9C9C-111B216B03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01148" y="590143"/>
            <a:ext cx="5530711" cy="3439914"/>
          </a:xfrm>
          <a:prstGeom prst="rect">
            <a:avLst/>
          </a:prstGeom>
          <a:noFill/>
          <a:ln>
            <a:noFill/>
          </a:ln>
        </p:spPr>
      </p:pic>
      <p:pic>
        <p:nvPicPr>
          <p:cNvPr id="4" name="Picture 3" descr="Voice of Fire - Wikipedia">
            <a:extLst>
              <a:ext uri="{FF2B5EF4-FFF2-40B4-BE49-F238E27FC236}">
                <a16:creationId xmlns:a16="http://schemas.microsoft.com/office/drawing/2014/main" id="{203D338B-45D6-4C53-ACB7-897BAB7D88C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69213" y="119704"/>
            <a:ext cx="2914270" cy="6618591"/>
          </a:xfrm>
          <a:prstGeom prst="rect">
            <a:avLst/>
          </a:prstGeom>
          <a:noFill/>
          <a:ln>
            <a:noFill/>
          </a:ln>
        </p:spPr>
      </p:pic>
    </p:spTree>
    <p:extLst>
      <p:ext uri="{BB962C8B-B14F-4D97-AF65-F5344CB8AC3E}">
        <p14:creationId xmlns:p14="http://schemas.microsoft.com/office/powerpoint/2010/main" val="444762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6BE7D8A-90AA-4C33-AC20-1C0F52B252F3}"/>
              </a:ext>
            </a:extLst>
          </p:cNvPr>
          <p:cNvSpPr/>
          <p:nvPr/>
        </p:nvSpPr>
        <p:spPr>
          <a:xfrm>
            <a:off x="1182602" y="4236532"/>
            <a:ext cx="5849257" cy="24093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Voice of Fire - Wikipedia">
            <a:extLst>
              <a:ext uri="{FF2B5EF4-FFF2-40B4-BE49-F238E27FC236}">
                <a16:creationId xmlns:a16="http://schemas.microsoft.com/office/drawing/2014/main" id="{67CBE79A-2AA5-41F6-80D2-9D45F9D4A2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69213" y="119704"/>
            <a:ext cx="2914270" cy="6618591"/>
          </a:xfrm>
          <a:prstGeom prst="rect">
            <a:avLst/>
          </a:prstGeom>
          <a:noFill/>
          <a:ln>
            <a:noFill/>
          </a:ln>
        </p:spPr>
      </p:pic>
      <p:sp>
        <p:nvSpPr>
          <p:cNvPr id="2" name="TextBox 1">
            <a:extLst>
              <a:ext uri="{FF2B5EF4-FFF2-40B4-BE49-F238E27FC236}">
                <a16:creationId xmlns:a16="http://schemas.microsoft.com/office/drawing/2014/main" id="{75FAB54B-5237-4866-993F-AB51D208E2BC}"/>
              </a:ext>
            </a:extLst>
          </p:cNvPr>
          <p:cNvSpPr txBox="1"/>
          <p:nvPr/>
        </p:nvSpPr>
        <p:spPr>
          <a:xfrm>
            <a:off x="1335001" y="4425555"/>
            <a:ext cx="5544457" cy="2031325"/>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bg1"/>
                </a:solidFill>
                <a:latin typeface="Franklin Gothic Book" panose="020B0503020102020204" pitchFamily="34" charset="0"/>
              </a:rPr>
              <a:t>plays with proportions (disproportionate)</a:t>
            </a:r>
          </a:p>
          <a:p>
            <a:pPr marL="285750" indent="-285750">
              <a:buFont typeface="Arial" panose="020B0604020202020204" pitchFamily="34" charset="0"/>
              <a:buChar char="•"/>
            </a:pPr>
            <a:r>
              <a:rPr lang="en-GB" dirty="0">
                <a:solidFill>
                  <a:schemeClr val="bg1"/>
                </a:solidFill>
                <a:latin typeface="Franklin Gothic Book" panose="020B0503020102020204" pitchFamily="34" charset="0"/>
              </a:rPr>
              <a:t>elongated (attenuated) limbs</a:t>
            </a:r>
          </a:p>
          <a:p>
            <a:pPr marL="285750" indent="-285750">
              <a:buFont typeface="Arial" panose="020B0604020202020204" pitchFamily="34" charset="0"/>
              <a:buChar char="•"/>
            </a:pPr>
            <a:r>
              <a:rPr lang="en-GB" dirty="0">
                <a:solidFill>
                  <a:schemeClr val="bg1"/>
                </a:solidFill>
                <a:latin typeface="Franklin Gothic Book" panose="020B0503020102020204" pitchFamily="34" charset="0"/>
              </a:rPr>
              <a:t>flatness, emphasis on surface of image</a:t>
            </a:r>
          </a:p>
          <a:p>
            <a:pPr marL="285750" indent="-285750">
              <a:buFont typeface="Arial" panose="020B0604020202020204" pitchFamily="34" charset="0"/>
              <a:buChar char="•"/>
            </a:pPr>
            <a:r>
              <a:rPr lang="en-US" dirty="0">
                <a:solidFill>
                  <a:schemeClr val="bg1"/>
                </a:solidFill>
                <a:latin typeface="Franklin Gothic Book" panose="020B0503020102020204" pitchFamily="34" charset="0"/>
              </a:rPr>
              <a:t>unusual or unexpected effects of scale</a:t>
            </a:r>
          </a:p>
          <a:p>
            <a:pPr marL="285750" indent="-285750">
              <a:buFont typeface="Arial" panose="020B0604020202020204" pitchFamily="34" charset="0"/>
              <a:buChar char="•"/>
            </a:pPr>
            <a:r>
              <a:rPr lang="en-GB" dirty="0">
                <a:solidFill>
                  <a:schemeClr val="bg1"/>
                </a:solidFill>
                <a:latin typeface="Franklin Gothic Book" panose="020B0503020102020204" pitchFamily="34" charset="0"/>
              </a:rPr>
              <a:t>strong emphasis on line (linear)</a:t>
            </a:r>
          </a:p>
          <a:p>
            <a:pPr marL="285750" indent="-285750">
              <a:buFont typeface="Arial" panose="020B0604020202020204" pitchFamily="34" charset="0"/>
              <a:buChar char="•"/>
            </a:pPr>
            <a:r>
              <a:rPr lang="en-GB" dirty="0">
                <a:solidFill>
                  <a:schemeClr val="bg1"/>
                </a:solidFill>
                <a:latin typeface="Franklin Gothic Book" panose="020B0503020102020204" pitchFamily="34" charset="0"/>
              </a:rPr>
              <a:t>areas of colour are flat, with no variation or shadows</a:t>
            </a:r>
          </a:p>
          <a:p>
            <a:pPr marL="285750" indent="-285750">
              <a:buFont typeface="Arial" panose="020B0604020202020204" pitchFamily="34" charset="0"/>
              <a:buChar char="•"/>
            </a:pPr>
            <a:r>
              <a:rPr lang="en-GB" dirty="0">
                <a:solidFill>
                  <a:schemeClr val="bg1"/>
                </a:solidFill>
                <a:latin typeface="Franklin Gothic Book" panose="020B0503020102020204" pitchFamily="34" charset="0"/>
              </a:rPr>
              <a:t>colours are very bright, not quite realistic</a:t>
            </a:r>
          </a:p>
        </p:txBody>
      </p:sp>
      <p:pic>
        <p:nvPicPr>
          <p:cNvPr id="6" name="Picture 5" descr="Artist and Shaman between Two Worlds">
            <a:extLst>
              <a:ext uri="{FF2B5EF4-FFF2-40B4-BE49-F238E27FC236}">
                <a16:creationId xmlns:a16="http://schemas.microsoft.com/office/drawing/2014/main" id="{97F13815-4293-4453-A3B6-38AB75A0328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01148" y="590143"/>
            <a:ext cx="5530711" cy="3439914"/>
          </a:xfrm>
          <a:prstGeom prst="rect">
            <a:avLst/>
          </a:prstGeom>
          <a:noFill/>
          <a:ln>
            <a:noFill/>
          </a:ln>
        </p:spPr>
      </p:pic>
    </p:spTree>
    <p:extLst>
      <p:ext uri="{BB962C8B-B14F-4D97-AF65-F5344CB8AC3E}">
        <p14:creationId xmlns:p14="http://schemas.microsoft.com/office/powerpoint/2010/main" val="397090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 name="Picture 1" descr="Artist and Shaman between Two Worlds">
            <a:extLst>
              <a:ext uri="{FF2B5EF4-FFF2-40B4-BE49-F238E27FC236}">
                <a16:creationId xmlns:a16="http://schemas.microsoft.com/office/drawing/2014/main" id="{80BAC481-7CE0-4FD9-91EF-3CDCCC08318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1357452"/>
            <a:ext cx="6096000" cy="3791505"/>
          </a:xfrm>
          <a:prstGeom prst="rect">
            <a:avLst/>
          </a:prstGeom>
          <a:noFill/>
          <a:ln>
            <a:noFill/>
          </a:ln>
        </p:spPr>
      </p:pic>
      <p:sp>
        <p:nvSpPr>
          <p:cNvPr id="5" name="TextBox 4">
            <a:extLst>
              <a:ext uri="{FF2B5EF4-FFF2-40B4-BE49-F238E27FC236}">
                <a16:creationId xmlns:a16="http://schemas.microsoft.com/office/drawing/2014/main" id="{70C90B05-18EB-42EE-8A5B-0B8748CBBF7C}"/>
              </a:ext>
            </a:extLst>
          </p:cNvPr>
          <p:cNvSpPr txBox="1"/>
          <p:nvPr/>
        </p:nvSpPr>
        <p:spPr>
          <a:xfrm>
            <a:off x="0" y="5238938"/>
            <a:ext cx="6256844" cy="523220"/>
          </a:xfrm>
          <a:prstGeom prst="rect">
            <a:avLst/>
          </a:prstGeom>
          <a:noFill/>
        </p:spPr>
        <p:txBody>
          <a:bodyPr wrap="square" rtlCol="0">
            <a:spAutoFit/>
          </a:bodyPr>
          <a:lstStyle/>
          <a:p>
            <a:pPr algn="ctr"/>
            <a:r>
              <a:rPr lang="en-US" sz="2800" b="1" i="0" dirty="0">
                <a:solidFill>
                  <a:schemeClr val="bg1"/>
                </a:solidFill>
                <a:latin typeface="Franklin Gothic Book" panose="020B0503020102020204" pitchFamily="34" charset="0"/>
              </a:rPr>
              <a:t>Artist and Shaman between Two Worlds</a:t>
            </a:r>
            <a:endParaRPr lang="en-GB" sz="2800" b="1" dirty="0">
              <a:solidFill>
                <a:schemeClr val="bg1"/>
              </a:solidFill>
              <a:latin typeface="Franklin Gothic Book" panose="020B0503020102020204" pitchFamily="34" charset="0"/>
            </a:endParaRPr>
          </a:p>
        </p:txBody>
      </p:sp>
      <p:pic>
        <p:nvPicPr>
          <p:cNvPr id="1026" name="Picture 2">
            <a:extLst>
              <a:ext uri="{FF2B5EF4-FFF2-40B4-BE49-F238E27FC236}">
                <a16:creationId xmlns:a16="http://schemas.microsoft.com/office/drawing/2014/main" id="{E9CD371E-0480-41A6-8A27-92D3B926CC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5314" y="0"/>
            <a:ext cx="2475168" cy="30117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A3CDF76-9DF7-45A6-9094-1385E5CCBFC4}"/>
              </a:ext>
            </a:extLst>
          </p:cNvPr>
          <p:cNvSpPr txBox="1"/>
          <p:nvPr/>
        </p:nvSpPr>
        <p:spPr>
          <a:xfrm>
            <a:off x="6581573" y="3022371"/>
            <a:ext cx="2142649" cy="461665"/>
          </a:xfrm>
          <a:prstGeom prst="rect">
            <a:avLst/>
          </a:prstGeom>
          <a:noFill/>
        </p:spPr>
        <p:txBody>
          <a:bodyPr wrap="square" rtlCol="0">
            <a:spAutoFit/>
          </a:bodyPr>
          <a:lstStyle/>
          <a:p>
            <a:r>
              <a:rPr lang="en-GB" sz="2400" dirty="0">
                <a:solidFill>
                  <a:schemeClr val="bg1"/>
                </a:solidFill>
                <a:latin typeface="Franklin Gothic Book" panose="020B0503020102020204" pitchFamily="34" charset="0"/>
              </a:rPr>
              <a:t>Pablo Picasso </a:t>
            </a:r>
          </a:p>
        </p:txBody>
      </p:sp>
      <p:pic>
        <p:nvPicPr>
          <p:cNvPr id="1028" name="Picture 4" descr="Henri Matisse. The Red Studio. Issy-les-Moulineaux, fall 1911 | MoMA">
            <a:extLst>
              <a:ext uri="{FF2B5EF4-FFF2-40B4-BE49-F238E27FC236}">
                <a16:creationId xmlns:a16="http://schemas.microsoft.com/office/drawing/2014/main" id="{C0DE906C-43D0-4ECF-AB3B-00B93B00E5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68099" y="3384738"/>
            <a:ext cx="3323900" cy="27455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97218F7-AAFA-47AA-B9C4-7439F580F069}"/>
              </a:ext>
            </a:extLst>
          </p:cNvPr>
          <p:cNvSpPr txBox="1"/>
          <p:nvPr/>
        </p:nvSpPr>
        <p:spPr>
          <a:xfrm>
            <a:off x="9530094" y="6178084"/>
            <a:ext cx="1999910" cy="461665"/>
          </a:xfrm>
          <a:prstGeom prst="rect">
            <a:avLst/>
          </a:prstGeom>
          <a:noFill/>
        </p:spPr>
        <p:txBody>
          <a:bodyPr wrap="square" rtlCol="0">
            <a:spAutoFit/>
          </a:bodyPr>
          <a:lstStyle/>
          <a:p>
            <a:r>
              <a:rPr lang="en-GB" sz="2400" dirty="0">
                <a:solidFill>
                  <a:schemeClr val="bg1"/>
                </a:solidFill>
                <a:latin typeface="Franklin Gothic Book" panose="020B0503020102020204" pitchFamily="34" charset="0"/>
              </a:rPr>
              <a:t>Henri Matisse</a:t>
            </a:r>
          </a:p>
        </p:txBody>
      </p:sp>
      <p:sp>
        <p:nvSpPr>
          <p:cNvPr id="3" name="TextBox 2">
            <a:extLst>
              <a:ext uri="{FF2B5EF4-FFF2-40B4-BE49-F238E27FC236}">
                <a16:creationId xmlns:a16="http://schemas.microsoft.com/office/drawing/2014/main" id="{BFB09F0A-EE37-4AFE-B4D5-5D47957C1114}"/>
              </a:ext>
            </a:extLst>
          </p:cNvPr>
          <p:cNvSpPr txBox="1"/>
          <p:nvPr/>
        </p:nvSpPr>
        <p:spPr>
          <a:xfrm>
            <a:off x="1724508" y="333601"/>
            <a:ext cx="3381828" cy="584775"/>
          </a:xfrm>
          <a:prstGeom prst="rect">
            <a:avLst/>
          </a:prstGeom>
          <a:noFill/>
        </p:spPr>
        <p:txBody>
          <a:bodyPr wrap="square" rtlCol="0">
            <a:spAutoFit/>
          </a:bodyPr>
          <a:lstStyle/>
          <a:p>
            <a:r>
              <a:rPr lang="en-GB" sz="3200" dirty="0">
                <a:solidFill>
                  <a:schemeClr val="bg1"/>
                </a:solidFill>
                <a:latin typeface="Franklin Gothic Book" panose="020B0503020102020204" pitchFamily="34" charset="0"/>
              </a:rPr>
              <a:t>Ojibwa (Ojibwe)</a:t>
            </a:r>
          </a:p>
        </p:txBody>
      </p:sp>
    </p:spTree>
    <p:extLst>
      <p:ext uri="{BB962C8B-B14F-4D97-AF65-F5344CB8AC3E}">
        <p14:creationId xmlns:p14="http://schemas.microsoft.com/office/powerpoint/2010/main" val="2349014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500"/>
                                        <p:tgtEl>
                                          <p:spTgt spid="6">
                                            <p:txEl>
                                              <p:pRg st="0" end="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fade">
                                      <p:cBhvr>
                                        <p:cTn id="22" dur="500"/>
                                        <p:tgtEl>
                                          <p:spTgt spid="1028"/>
                                        </p:tgtEl>
                                      </p:cBhvr>
                                    </p:animEffect>
                                  </p:childTnLst>
                                </p:cTn>
                              </p:par>
                              <p:par>
                                <p:cTn id="23" presetID="10" presetClass="entr" presetSubtype="0" fill="hold" nodeType="with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7355EA-950B-47A8-AA70-55AE99A8357A}"/>
              </a:ext>
            </a:extLst>
          </p:cNvPr>
          <p:cNvPicPr>
            <a:picLocks noChangeAspect="1"/>
          </p:cNvPicPr>
          <p:nvPr/>
        </p:nvPicPr>
        <p:blipFill>
          <a:blip r:embed="rId3"/>
          <a:stretch>
            <a:fillRect/>
          </a:stretch>
        </p:blipFill>
        <p:spPr>
          <a:xfrm>
            <a:off x="9276546" y="2700157"/>
            <a:ext cx="2915453" cy="3087858"/>
          </a:xfrm>
          <a:prstGeom prst="rect">
            <a:avLst/>
          </a:prstGeom>
        </p:spPr>
      </p:pic>
      <p:sp>
        <p:nvSpPr>
          <p:cNvPr id="3" name="TextBox 2">
            <a:extLst>
              <a:ext uri="{FF2B5EF4-FFF2-40B4-BE49-F238E27FC236}">
                <a16:creationId xmlns:a16="http://schemas.microsoft.com/office/drawing/2014/main" id="{8AA5BE15-4922-4BF1-8AFF-6E2A98834EEA}"/>
              </a:ext>
            </a:extLst>
          </p:cNvPr>
          <p:cNvSpPr txBox="1"/>
          <p:nvPr/>
        </p:nvSpPr>
        <p:spPr>
          <a:xfrm>
            <a:off x="3643086" y="5914078"/>
            <a:ext cx="8392162" cy="707886"/>
          </a:xfrm>
          <a:prstGeom prst="rect">
            <a:avLst/>
          </a:prstGeom>
          <a:noFill/>
        </p:spPr>
        <p:txBody>
          <a:bodyPr wrap="square" rtlCol="0">
            <a:spAutoFit/>
          </a:bodyPr>
          <a:lstStyle/>
          <a:p>
            <a:r>
              <a:rPr lang="en-GB" sz="2000" spc="70" dirty="0">
                <a:solidFill>
                  <a:schemeClr val="bg1"/>
                </a:solidFill>
                <a:latin typeface="Franklin Gothic Book" panose="020B0503020102020204" pitchFamily="34" charset="0"/>
              </a:rPr>
              <a:t>Prehistoric carved and painted </a:t>
            </a:r>
            <a:r>
              <a:rPr lang="en-GB" sz="2000" b="1" spc="70" dirty="0">
                <a:solidFill>
                  <a:schemeClr val="bg1"/>
                </a:solidFill>
                <a:latin typeface="Franklin Gothic Book" panose="020B0503020102020204" pitchFamily="34" charset="0"/>
              </a:rPr>
              <a:t>pictographs</a:t>
            </a:r>
            <a:r>
              <a:rPr lang="en-GB" sz="2000" spc="70" dirty="0">
                <a:solidFill>
                  <a:schemeClr val="bg1"/>
                </a:solidFill>
                <a:latin typeface="Franklin Gothic Book" panose="020B0503020102020204" pitchFamily="34" charset="0"/>
              </a:rPr>
              <a:t> and </a:t>
            </a:r>
            <a:r>
              <a:rPr lang="en-GB" sz="2000" b="1" spc="70" dirty="0">
                <a:solidFill>
                  <a:schemeClr val="bg1"/>
                </a:solidFill>
                <a:latin typeface="Franklin Gothic Book" panose="020B0503020102020204" pitchFamily="34" charset="0"/>
              </a:rPr>
              <a:t>petroglyphs</a:t>
            </a:r>
            <a:r>
              <a:rPr lang="en-GB" sz="2000" spc="70" dirty="0">
                <a:solidFill>
                  <a:schemeClr val="bg1"/>
                </a:solidFill>
                <a:latin typeface="Franklin Gothic Book" panose="020B0503020102020204" pitchFamily="34" charset="0"/>
              </a:rPr>
              <a:t> of the </a:t>
            </a:r>
            <a:r>
              <a:rPr lang="en-US" sz="2000" i="0" spc="70" dirty="0">
                <a:solidFill>
                  <a:schemeClr val="bg1"/>
                </a:solidFill>
                <a:effectLst/>
                <a:latin typeface="Franklin Gothic Book" panose="020B0503020102020204" pitchFamily="34" charset="0"/>
              </a:rPr>
              <a:t>Ojibwe (Anishinaabe) people of Canada and the northern United States</a:t>
            </a:r>
            <a:endParaRPr lang="en-GB" sz="2000" spc="70" dirty="0">
              <a:solidFill>
                <a:schemeClr val="bg1"/>
              </a:solidFill>
              <a:latin typeface="Franklin Gothic Book" panose="020B0503020102020204" pitchFamily="34" charset="0"/>
            </a:endParaRPr>
          </a:p>
        </p:txBody>
      </p:sp>
      <p:pic>
        <p:nvPicPr>
          <p:cNvPr id="8" name="Picture 7" descr="Artist and Shaman between Two Worlds">
            <a:extLst>
              <a:ext uri="{FF2B5EF4-FFF2-40B4-BE49-F238E27FC236}">
                <a16:creationId xmlns:a16="http://schemas.microsoft.com/office/drawing/2014/main" id="{FE79775E-DD91-483D-BAFF-6801771B60A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 y="1357452"/>
            <a:ext cx="6096000" cy="3791505"/>
          </a:xfrm>
          <a:prstGeom prst="rect">
            <a:avLst/>
          </a:prstGeom>
          <a:noFill/>
          <a:ln>
            <a:noFill/>
          </a:ln>
        </p:spPr>
      </p:pic>
      <p:pic>
        <p:nvPicPr>
          <p:cNvPr id="2050" name="Picture 2" descr="Petroglyph Provincial Park is home of the largest prehistoric indigenous rock carving or petroglyph concentration in Canada. (Contributed - Kelly Spencer photo)">
            <a:extLst>
              <a:ext uri="{FF2B5EF4-FFF2-40B4-BE49-F238E27FC236}">
                <a16:creationId xmlns:a16="http://schemas.microsoft.com/office/drawing/2014/main" id="{E86A5961-F0DE-44AD-A934-9D17F6ECE6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35039" y="311722"/>
            <a:ext cx="3756961" cy="237314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egalithic Poems: Carving in the Petroglyphs Provincial Park, Peterborough,  Ontario, Canada">
            <a:extLst>
              <a:ext uri="{FF2B5EF4-FFF2-40B4-BE49-F238E27FC236}">
                <a16:creationId xmlns:a16="http://schemas.microsoft.com/office/drawing/2014/main" id="{A3F65B9D-5C4A-460B-BA36-61AC1E6BD4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5238" y="1710880"/>
            <a:ext cx="2491308" cy="37780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4BF0692-C877-4EBD-B4FF-AA31FA1B32E1}"/>
              </a:ext>
            </a:extLst>
          </p:cNvPr>
          <p:cNvSpPr txBox="1"/>
          <p:nvPr/>
        </p:nvSpPr>
        <p:spPr>
          <a:xfrm>
            <a:off x="871535" y="532172"/>
            <a:ext cx="6586539" cy="400110"/>
          </a:xfrm>
          <a:prstGeom prst="rect">
            <a:avLst/>
          </a:prstGeom>
          <a:noFill/>
        </p:spPr>
        <p:txBody>
          <a:bodyPr wrap="square" rtlCol="0">
            <a:spAutoFit/>
          </a:bodyPr>
          <a:lstStyle/>
          <a:p>
            <a:r>
              <a:rPr lang="en-GB" sz="2000" b="1" dirty="0">
                <a:solidFill>
                  <a:schemeClr val="bg1"/>
                </a:solidFill>
                <a:latin typeface="Franklin Gothic Book" panose="020B0503020102020204" pitchFamily="34" charset="0"/>
              </a:rPr>
              <a:t>abstract  </a:t>
            </a:r>
            <a:r>
              <a:rPr lang="en-GB" sz="2000" dirty="0">
                <a:solidFill>
                  <a:schemeClr val="bg1"/>
                </a:solidFill>
                <a:latin typeface="Franklin Gothic Book" panose="020B0503020102020204" pitchFamily="34" charset="0"/>
              </a:rPr>
              <a:t> things we can’t recognize, or that don’t look real</a:t>
            </a:r>
          </a:p>
        </p:txBody>
      </p:sp>
    </p:spTree>
    <p:extLst>
      <p:ext uri="{BB962C8B-B14F-4D97-AF65-F5344CB8AC3E}">
        <p14:creationId xmlns:p14="http://schemas.microsoft.com/office/powerpoint/2010/main" val="17169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fade">
                                      <p:cBhvr>
                                        <p:cTn id="10" dur="500"/>
                                        <p:tgtEl>
                                          <p:spTgt spid="2052"/>
                                        </p:tgtEl>
                                      </p:cBhvr>
                                    </p:animEffect>
                                  </p:childTnLst>
                                </p:cTn>
                              </p:par>
                              <p:par>
                                <p:cTn id="11" presetID="10"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BBC48CEA-4790-4A78-A426-EFE283AFF071}"/>
              </a:ext>
            </a:extLst>
          </p:cNvPr>
          <p:cNvSpPr/>
          <p:nvPr/>
        </p:nvSpPr>
        <p:spPr>
          <a:xfrm>
            <a:off x="6096000" y="3550843"/>
            <a:ext cx="5457372" cy="204985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CBBBCE24-C8D6-49E5-8662-5E9B76272BD5}"/>
              </a:ext>
            </a:extLst>
          </p:cNvPr>
          <p:cNvSpPr/>
          <p:nvPr/>
        </p:nvSpPr>
        <p:spPr>
          <a:xfrm>
            <a:off x="3984171" y="136453"/>
            <a:ext cx="4231142" cy="8771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rtist and Shaman between Two Worlds">
            <a:extLst>
              <a:ext uri="{FF2B5EF4-FFF2-40B4-BE49-F238E27FC236}">
                <a16:creationId xmlns:a16="http://schemas.microsoft.com/office/drawing/2014/main" id="{00735972-8491-4AEA-A5FB-DF989206FF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57301"/>
            <a:ext cx="5556710" cy="3456084"/>
          </a:xfrm>
          <a:prstGeom prst="rect">
            <a:avLst/>
          </a:prstGeom>
          <a:noFill/>
          <a:ln>
            <a:noFill/>
          </a:ln>
        </p:spPr>
      </p:pic>
      <p:sp>
        <p:nvSpPr>
          <p:cNvPr id="4" name="TextBox 3">
            <a:extLst>
              <a:ext uri="{FF2B5EF4-FFF2-40B4-BE49-F238E27FC236}">
                <a16:creationId xmlns:a16="http://schemas.microsoft.com/office/drawing/2014/main" id="{CBFCE24D-62E6-4C30-BD4B-3AA8EE21F225}"/>
              </a:ext>
            </a:extLst>
          </p:cNvPr>
          <p:cNvSpPr txBox="1"/>
          <p:nvPr/>
        </p:nvSpPr>
        <p:spPr>
          <a:xfrm>
            <a:off x="6096000" y="1543849"/>
            <a:ext cx="5748339" cy="2049857"/>
          </a:xfrm>
          <a:prstGeom prst="rect">
            <a:avLst/>
          </a:prstGeom>
          <a:noFill/>
        </p:spPr>
        <p:txBody>
          <a:bodyPr wrap="square" rtlCol="0">
            <a:spAutoFit/>
          </a:bodyPr>
          <a:lstStyle/>
          <a:p>
            <a:pPr>
              <a:lnSpc>
                <a:spcPct val="107000"/>
              </a:lnSpc>
              <a:spcAft>
                <a:spcPts val="800"/>
              </a:spcAft>
            </a:pPr>
            <a:r>
              <a:rPr lang="en-GB" sz="1900" spc="80" dirty="0">
                <a:solidFill>
                  <a:schemeClr val="bg1"/>
                </a:solidFill>
                <a:effectLst/>
                <a:latin typeface="Franklin Gothic Book" panose="020B0503020102020204" pitchFamily="34" charset="0"/>
                <a:ea typeface="Tahoma" panose="020B0604030504040204" pitchFamily="34" charset="0"/>
                <a:cs typeface="Arial" panose="020B0604020202020204" pitchFamily="34" charset="0"/>
              </a:rPr>
              <a:t>I transmit astral plane harmonies through my brushes into the physical plane. These otherworld colours are reflected in the alphabet of nature, a grammar in which the symbols are plants, animals, birds, fishes, earth and sky.</a:t>
            </a:r>
          </a:p>
          <a:p>
            <a:pPr>
              <a:lnSpc>
                <a:spcPct val="107000"/>
              </a:lnSpc>
              <a:spcAft>
                <a:spcPts val="800"/>
              </a:spcAft>
            </a:pPr>
            <a:r>
              <a:rPr lang="en-GB" sz="1900" spc="80" dirty="0">
                <a:solidFill>
                  <a:schemeClr val="bg1"/>
                </a:solidFill>
                <a:effectLst/>
                <a:latin typeface="Franklin Gothic Book" panose="020B0503020102020204" pitchFamily="34" charset="0"/>
                <a:ea typeface="Tahoma" panose="020B0604030504040204" pitchFamily="34" charset="0"/>
                <a:cs typeface="Arial" panose="020B0604020202020204" pitchFamily="34" charset="0"/>
              </a:rPr>
              <a:t> </a:t>
            </a:r>
          </a:p>
        </p:txBody>
      </p:sp>
      <p:sp>
        <p:nvSpPr>
          <p:cNvPr id="6" name="TextBox 5">
            <a:extLst>
              <a:ext uri="{FF2B5EF4-FFF2-40B4-BE49-F238E27FC236}">
                <a16:creationId xmlns:a16="http://schemas.microsoft.com/office/drawing/2014/main" id="{5C8E8DEA-4753-44D4-B372-EE866C1C21A2}"/>
              </a:ext>
            </a:extLst>
          </p:cNvPr>
          <p:cNvSpPr txBox="1"/>
          <p:nvPr/>
        </p:nvSpPr>
        <p:spPr>
          <a:xfrm>
            <a:off x="6255201" y="3693615"/>
            <a:ext cx="5300434" cy="1754326"/>
          </a:xfrm>
          <a:prstGeom prst="rect">
            <a:avLst/>
          </a:prstGeom>
          <a:noFill/>
        </p:spPr>
        <p:txBody>
          <a:bodyPr wrap="square" rtlCol="0">
            <a:spAutoFit/>
          </a:bodyPr>
          <a:lstStyle/>
          <a:p>
            <a:r>
              <a:rPr lang="en-GB" sz="3600" b="1" dirty="0">
                <a:solidFill>
                  <a:schemeClr val="bg1"/>
                </a:solidFill>
                <a:latin typeface="Franklin Gothic Book" panose="020B0503020102020204" pitchFamily="34" charset="0"/>
              </a:rPr>
              <a:t>abstract</a:t>
            </a:r>
            <a:r>
              <a:rPr lang="en-GB" sz="3600" dirty="0">
                <a:solidFill>
                  <a:schemeClr val="bg1"/>
                </a:solidFill>
                <a:latin typeface="Franklin Gothic Book" panose="020B0503020102020204" pitchFamily="34" charset="0"/>
              </a:rPr>
              <a:t> </a:t>
            </a:r>
          </a:p>
          <a:p>
            <a:r>
              <a:rPr lang="en-GB" sz="3600" dirty="0">
                <a:solidFill>
                  <a:schemeClr val="bg1"/>
                </a:solidFill>
                <a:latin typeface="Franklin Gothic Book" panose="020B0503020102020204" pitchFamily="34" charset="0"/>
              </a:rPr>
              <a:t>things we can’t recognize, or that don’t look real</a:t>
            </a:r>
          </a:p>
        </p:txBody>
      </p:sp>
      <p:sp>
        <p:nvSpPr>
          <p:cNvPr id="7" name="TextBox 6">
            <a:extLst>
              <a:ext uri="{FF2B5EF4-FFF2-40B4-BE49-F238E27FC236}">
                <a16:creationId xmlns:a16="http://schemas.microsoft.com/office/drawing/2014/main" id="{D98B538D-19EB-4956-BFB3-32900ED18EA8}"/>
              </a:ext>
            </a:extLst>
          </p:cNvPr>
          <p:cNvSpPr txBox="1"/>
          <p:nvPr/>
        </p:nvSpPr>
        <p:spPr>
          <a:xfrm>
            <a:off x="4192389" y="193328"/>
            <a:ext cx="5146333" cy="646331"/>
          </a:xfrm>
          <a:prstGeom prst="rect">
            <a:avLst/>
          </a:prstGeom>
          <a:noFill/>
        </p:spPr>
        <p:txBody>
          <a:bodyPr wrap="square" rtlCol="0">
            <a:spAutoFit/>
          </a:bodyPr>
          <a:lstStyle/>
          <a:p>
            <a:r>
              <a:rPr lang="en-GB" sz="3600" dirty="0">
                <a:solidFill>
                  <a:schemeClr val="bg1"/>
                </a:solidFill>
                <a:latin typeface="Franklin Gothic Book" panose="020B0503020102020204" pitchFamily="34" charset="0"/>
              </a:rPr>
              <a:t>cultural awareness</a:t>
            </a:r>
          </a:p>
        </p:txBody>
      </p:sp>
      <p:sp>
        <p:nvSpPr>
          <p:cNvPr id="10" name="TextBox 9">
            <a:extLst>
              <a:ext uri="{FF2B5EF4-FFF2-40B4-BE49-F238E27FC236}">
                <a16:creationId xmlns:a16="http://schemas.microsoft.com/office/drawing/2014/main" id="{964F64B3-1132-4028-9380-79F72A813A10}"/>
              </a:ext>
            </a:extLst>
          </p:cNvPr>
          <p:cNvSpPr txBox="1"/>
          <p:nvPr/>
        </p:nvSpPr>
        <p:spPr>
          <a:xfrm>
            <a:off x="158437" y="4754654"/>
            <a:ext cx="5398273" cy="461665"/>
          </a:xfrm>
          <a:prstGeom prst="rect">
            <a:avLst/>
          </a:prstGeom>
          <a:noFill/>
        </p:spPr>
        <p:txBody>
          <a:bodyPr wrap="square" rtlCol="0">
            <a:spAutoFit/>
          </a:bodyPr>
          <a:lstStyle/>
          <a:p>
            <a:r>
              <a:rPr lang="en-US" sz="2400" b="1" i="0" dirty="0">
                <a:solidFill>
                  <a:schemeClr val="bg1"/>
                </a:solidFill>
                <a:latin typeface="Franklin Gothic Book" panose="020B0503020102020204" pitchFamily="34" charset="0"/>
              </a:rPr>
              <a:t>Artist and Shaman between Two Worlds</a:t>
            </a:r>
            <a:endParaRPr lang="en-GB" sz="2400" b="1"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174813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94EC213-4F48-4B11-99FF-C00E99132BC6}"/>
              </a:ext>
            </a:extLst>
          </p:cNvPr>
          <p:cNvSpPr/>
          <p:nvPr/>
        </p:nvSpPr>
        <p:spPr>
          <a:xfrm>
            <a:off x="409862" y="261258"/>
            <a:ext cx="4629090" cy="63276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D2567FE8-4F88-4B52-8730-6C5CEBE8898C}"/>
              </a:ext>
            </a:extLst>
          </p:cNvPr>
          <p:cNvSpPr txBox="1"/>
          <p:nvPr/>
        </p:nvSpPr>
        <p:spPr>
          <a:xfrm>
            <a:off x="594506" y="1079756"/>
            <a:ext cx="4259802" cy="5509200"/>
          </a:xfrm>
          <a:prstGeom prst="rect">
            <a:avLst/>
          </a:prstGeom>
          <a:noFill/>
        </p:spPr>
        <p:txBody>
          <a:bodyPr wrap="square" rtlCol="0">
            <a:spAutoFit/>
          </a:bodyPr>
          <a:lstStyle/>
          <a:p>
            <a:r>
              <a:rPr lang="en-GB" sz="2000" dirty="0">
                <a:solidFill>
                  <a:schemeClr val="bg1"/>
                </a:solidFill>
                <a:latin typeface="Franklin Gothic Book" panose="020B0503020102020204" pitchFamily="34" charset="0"/>
              </a:rPr>
              <a:t>representation</a:t>
            </a:r>
          </a:p>
          <a:p>
            <a:r>
              <a:rPr lang="en-GB" sz="2000" dirty="0">
                <a:solidFill>
                  <a:schemeClr val="bg1"/>
                </a:solidFill>
                <a:latin typeface="Franklin Gothic Book" panose="020B0503020102020204" pitchFamily="34" charset="0"/>
              </a:rPr>
              <a:t>      abstract, abstraction</a:t>
            </a:r>
          </a:p>
          <a:p>
            <a:r>
              <a:rPr lang="en-GB" sz="2000" dirty="0">
                <a:solidFill>
                  <a:schemeClr val="bg1"/>
                </a:solidFill>
                <a:latin typeface="Franklin Gothic Book" panose="020B0503020102020204" pitchFamily="34" charset="0"/>
              </a:rPr>
              <a:t>      figurative</a:t>
            </a:r>
          </a:p>
          <a:p>
            <a:endParaRPr lang="en-GB" sz="2000" dirty="0">
              <a:solidFill>
                <a:schemeClr val="bg1"/>
              </a:solidFill>
              <a:latin typeface="Franklin Gothic Book" panose="020B0503020102020204" pitchFamily="34" charset="0"/>
            </a:endParaRPr>
          </a:p>
          <a:p>
            <a:r>
              <a:rPr lang="en-GB" sz="2000" dirty="0">
                <a:solidFill>
                  <a:schemeClr val="bg1"/>
                </a:solidFill>
                <a:latin typeface="Franklin Gothic Book" panose="020B0503020102020204" pitchFamily="34" charset="0"/>
              </a:rPr>
              <a:t>Abstract Expressionism </a:t>
            </a:r>
          </a:p>
          <a:p>
            <a:r>
              <a:rPr lang="en-GB" sz="2000" dirty="0">
                <a:solidFill>
                  <a:schemeClr val="bg1"/>
                </a:solidFill>
                <a:latin typeface="Franklin Gothic Book" panose="020B0503020102020204" pitchFamily="34" charset="0"/>
              </a:rPr>
              <a:t>(action painting, colour field painting)</a:t>
            </a:r>
          </a:p>
          <a:p>
            <a:endParaRPr lang="en-GB" sz="2000" dirty="0">
              <a:latin typeface="Franklin Gothic Book" panose="020B0503020102020204" pitchFamily="34" charset="0"/>
            </a:endParaRPr>
          </a:p>
          <a:p>
            <a:r>
              <a:rPr lang="en-GB" sz="2000" dirty="0">
                <a:solidFill>
                  <a:schemeClr val="bg1"/>
                </a:solidFill>
                <a:latin typeface="Franklin Gothic Book" panose="020B0503020102020204" pitchFamily="34" charset="0"/>
              </a:rPr>
              <a:t>visual analysis</a:t>
            </a:r>
          </a:p>
          <a:p>
            <a:r>
              <a:rPr lang="en-GB" sz="2000" dirty="0">
                <a:solidFill>
                  <a:schemeClr val="bg1"/>
                </a:solidFill>
                <a:latin typeface="Franklin Gothic Book" panose="020B0503020102020204" pitchFamily="34" charset="0"/>
              </a:rPr>
              <a:t>     form: colour, size, shape, line, </a:t>
            </a:r>
          </a:p>
          <a:p>
            <a:r>
              <a:rPr lang="en-GB" sz="2000" dirty="0">
                <a:solidFill>
                  <a:schemeClr val="bg1"/>
                </a:solidFill>
                <a:latin typeface="Franklin Gothic Book" panose="020B0503020102020204" pitchFamily="34" charset="0"/>
              </a:rPr>
              <a:t>               composition, material, scale, 	proportion, surface,  	elongated (attenuated), 		line (linear)</a:t>
            </a:r>
          </a:p>
          <a:p>
            <a:r>
              <a:rPr lang="en-GB" sz="2000" dirty="0">
                <a:solidFill>
                  <a:schemeClr val="bg1"/>
                </a:solidFill>
                <a:latin typeface="Franklin Gothic Book" panose="020B0503020102020204" pitchFamily="34" charset="0"/>
              </a:rPr>
              <a:t>     context: culture, history, identity</a:t>
            </a:r>
          </a:p>
          <a:p>
            <a:endParaRPr lang="en-GB" sz="2000" dirty="0">
              <a:solidFill>
                <a:schemeClr val="bg1"/>
              </a:solidFill>
              <a:latin typeface="Franklin Gothic Book" panose="020B0503020102020204" pitchFamily="34" charset="0"/>
            </a:endParaRPr>
          </a:p>
          <a:p>
            <a:r>
              <a:rPr lang="en-GB" sz="2000" dirty="0">
                <a:solidFill>
                  <a:schemeClr val="bg1"/>
                </a:solidFill>
                <a:latin typeface="Franklin Gothic Book" panose="020B0503020102020204" pitchFamily="34" charset="0"/>
              </a:rPr>
              <a:t>cultural awareness</a:t>
            </a:r>
          </a:p>
          <a:p>
            <a:endParaRPr lang="en-GB" sz="2000" dirty="0">
              <a:latin typeface="Franklin Gothic Book" panose="020B0503020102020204" pitchFamily="34" charset="0"/>
            </a:endParaRPr>
          </a:p>
          <a:p>
            <a:endParaRPr lang="en-GB" sz="1200" dirty="0"/>
          </a:p>
        </p:txBody>
      </p:sp>
      <p:sp>
        <p:nvSpPr>
          <p:cNvPr id="5" name="TextBox 4">
            <a:extLst>
              <a:ext uri="{FF2B5EF4-FFF2-40B4-BE49-F238E27FC236}">
                <a16:creationId xmlns:a16="http://schemas.microsoft.com/office/drawing/2014/main" id="{08BEE8DA-CE3E-4BCC-9C19-1C05BB59D34F}"/>
              </a:ext>
            </a:extLst>
          </p:cNvPr>
          <p:cNvSpPr txBox="1"/>
          <p:nvPr/>
        </p:nvSpPr>
        <p:spPr>
          <a:xfrm>
            <a:off x="1266785" y="470452"/>
            <a:ext cx="3135085" cy="400110"/>
          </a:xfrm>
          <a:prstGeom prst="rect">
            <a:avLst/>
          </a:prstGeom>
          <a:noFill/>
        </p:spPr>
        <p:txBody>
          <a:bodyPr wrap="square" rtlCol="0">
            <a:spAutoFit/>
          </a:bodyPr>
          <a:lstStyle/>
          <a:p>
            <a:r>
              <a:rPr lang="en-GB" sz="2000" b="1" spc="60" dirty="0">
                <a:solidFill>
                  <a:schemeClr val="bg1"/>
                </a:solidFill>
                <a:latin typeface="Franklin Gothic Book" panose="020B0503020102020204" pitchFamily="34" charset="0"/>
              </a:rPr>
              <a:t>Handout with key terms</a:t>
            </a:r>
          </a:p>
        </p:txBody>
      </p:sp>
      <p:sp>
        <p:nvSpPr>
          <p:cNvPr id="6" name="TextBox 5">
            <a:extLst>
              <a:ext uri="{FF2B5EF4-FFF2-40B4-BE49-F238E27FC236}">
                <a16:creationId xmlns:a16="http://schemas.microsoft.com/office/drawing/2014/main" id="{6F1941B7-887F-4399-94E9-8B936EBCE646}"/>
              </a:ext>
            </a:extLst>
          </p:cNvPr>
          <p:cNvSpPr txBox="1"/>
          <p:nvPr/>
        </p:nvSpPr>
        <p:spPr>
          <a:xfrm>
            <a:off x="5711231" y="870562"/>
            <a:ext cx="5592042" cy="4985980"/>
          </a:xfrm>
          <a:prstGeom prst="rect">
            <a:avLst/>
          </a:prstGeom>
          <a:noFill/>
        </p:spPr>
        <p:txBody>
          <a:bodyPr wrap="square" rtlCol="0">
            <a:spAutoFit/>
          </a:bodyPr>
          <a:lstStyle/>
          <a:p>
            <a:pPr marL="0" indent="0">
              <a:buNone/>
            </a:pPr>
            <a:r>
              <a:rPr lang="en-US" sz="36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Is the work of art abstract, and if so, in what ways? </a:t>
            </a:r>
          </a:p>
          <a:p>
            <a:pPr marL="0" indent="0">
              <a:buNone/>
            </a:pPr>
            <a:endParaRPr lang="en-US" sz="32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endParaRPr>
          </a:p>
          <a:p>
            <a:pPr marL="0" indent="0">
              <a:buNone/>
            </a:pPr>
            <a:r>
              <a:rPr lang="en-US" sz="28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Use some of the vocabulary from today’s lesson as part of your visual analysis.</a:t>
            </a:r>
          </a:p>
          <a:p>
            <a:pPr marL="0" indent="0">
              <a:buNone/>
            </a:pPr>
            <a:endParaRPr lang="en-US" sz="28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endParaRPr>
          </a:p>
          <a:p>
            <a:pPr marL="0" indent="0">
              <a:buNone/>
            </a:pPr>
            <a:r>
              <a:rPr lang="en-US" sz="28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Think about how your work of art relates to the paintings by </a:t>
            </a:r>
          </a:p>
          <a:p>
            <a:pPr marL="0" indent="0">
              <a:buNone/>
            </a:pPr>
            <a:r>
              <a:rPr lang="en-US" sz="2800" dirty="0">
                <a:solidFill>
                  <a:schemeClr val="bg1"/>
                </a:solidFill>
                <a:latin typeface="Franklin Gothic Book" panose="020B0503020102020204" pitchFamily="34" charset="0"/>
                <a:ea typeface="Calibri" panose="020F0502020204030204" pitchFamily="34" charset="0"/>
                <a:cs typeface="Times New Roman" panose="02020603050405020304" pitchFamily="18" charset="0"/>
              </a:rPr>
              <a:t>Newman and Morrisseau</a:t>
            </a:r>
            <a:r>
              <a:rPr lang="en-US" sz="2800" dirty="0">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a:t>
            </a:r>
          </a:p>
          <a:p>
            <a:endParaRPr lang="en-GB" dirty="0"/>
          </a:p>
        </p:txBody>
      </p:sp>
    </p:spTree>
    <p:extLst>
      <p:ext uri="{BB962C8B-B14F-4D97-AF65-F5344CB8AC3E}">
        <p14:creationId xmlns:p14="http://schemas.microsoft.com/office/powerpoint/2010/main" val="218565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5" end="5"/>
                                            </p:txEl>
                                          </p:spTgt>
                                        </p:tgtEl>
                                        <p:attrNameLst>
                                          <p:attrName>style.visibility</p:attrName>
                                        </p:attrNameLst>
                                      </p:cBhvr>
                                      <p:to>
                                        <p:strVal val="visible"/>
                                      </p:to>
                                    </p:set>
                                    <p:animEffect transition="in" filter="fade">
                                      <p:cBhvr>
                                        <p:cTn id="20" dur="500"/>
                                        <p:tgtEl>
                                          <p:spTgt spid="6">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1019</TotalTime>
  <Words>5810</Words>
  <Application>Microsoft Office PowerPoint</Application>
  <PresentationFormat>Widescreen</PresentationFormat>
  <Paragraphs>420</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Franklin Gothic Book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Copy Editor</dc:creator>
  <cp:lastModifiedBy>Copy Editor</cp:lastModifiedBy>
  <cp:revision>127</cp:revision>
  <dcterms:created xsi:type="dcterms:W3CDTF">2021-10-23T20:15:08Z</dcterms:created>
  <dcterms:modified xsi:type="dcterms:W3CDTF">2021-10-29T17:56:34Z</dcterms:modified>
</cp:coreProperties>
</file>